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comments/modernComment_16F_3047243E.xml" ContentType="application/vnd.ms-powerpoint.comments+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44"/>
  </p:notesMasterIdLst>
  <p:handoutMasterIdLst>
    <p:handoutMasterId r:id="rId45"/>
  </p:handoutMasterIdLst>
  <p:sldIdLst>
    <p:sldId id="378" r:id="rId2"/>
    <p:sldId id="328" r:id="rId3"/>
    <p:sldId id="389" r:id="rId4"/>
    <p:sldId id="390" r:id="rId5"/>
    <p:sldId id="391" r:id="rId6"/>
    <p:sldId id="392" r:id="rId7"/>
    <p:sldId id="394" r:id="rId8"/>
    <p:sldId id="395" r:id="rId9"/>
    <p:sldId id="393" r:id="rId10"/>
    <p:sldId id="397" r:id="rId11"/>
    <p:sldId id="398" r:id="rId12"/>
    <p:sldId id="380" r:id="rId13"/>
    <p:sldId id="384" r:id="rId14"/>
    <p:sldId id="396" r:id="rId15"/>
    <p:sldId id="362" r:id="rId16"/>
    <p:sldId id="399" r:id="rId17"/>
    <p:sldId id="400" r:id="rId18"/>
    <p:sldId id="401" r:id="rId19"/>
    <p:sldId id="402" r:id="rId20"/>
    <p:sldId id="403" r:id="rId21"/>
    <p:sldId id="371" r:id="rId22"/>
    <p:sldId id="404" r:id="rId23"/>
    <p:sldId id="405" r:id="rId24"/>
    <p:sldId id="406" r:id="rId25"/>
    <p:sldId id="369" r:id="rId26"/>
    <p:sldId id="407" r:id="rId27"/>
    <p:sldId id="372" r:id="rId28"/>
    <p:sldId id="410" r:id="rId29"/>
    <p:sldId id="411" r:id="rId30"/>
    <p:sldId id="409" r:id="rId31"/>
    <p:sldId id="408" r:id="rId32"/>
    <p:sldId id="412" r:id="rId33"/>
    <p:sldId id="413" r:id="rId34"/>
    <p:sldId id="414" r:id="rId35"/>
    <p:sldId id="415" r:id="rId36"/>
    <p:sldId id="416" r:id="rId37"/>
    <p:sldId id="417" r:id="rId38"/>
    <p:sldId id="418" r:id="rId39"/>
    <p:sldId id="353" r:id="rId40"/>
    <p:sldId id="370" r:id="rId41"/>
    <p:sldId id="377" r:id="rId42"/>
    <p:sldId id="381" r:id="rId43"/>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PRESENTATION PARCOURSUP" id="{0B896E98-F45E-4768-8620-EDDF394BE181}">
          <p14:sldIdLst>
            <p14:sldId id="378"/>
            <p14:sldId id="365"/>
            <p14:sldId id="366"/>
            <p14:sldId id="373"/>
            <p14:sldId id="328"/>
            <p14:sldId id="380"/>
            <p14:sldId id="383"/>
            <p14:sldId id="379"/>
            <p14:sldId id="358"/>
            <p14:sldId id="384"/>
            <p14:sldId id="375"/>
            <p14:sldId id="387"/>
            <p14:sldId id="385"/>
            <p14:sldId id="386"/>
            <p14:sldId id="388"/>
            <p14:sldId id="362"/>
            <p14:sldId id="371"/>
            <p14:sldId id="369"/>
            <p14:sldId id="372"/>
            <p14:sldId id="382"/>
            <p14:sldId id="353"/>
            <p14:sldId id="370"/>
            <p14:sldId id="377"/>
            <p14:sldId id="381"/>
          </p14:sldIdLst>
        </p14:section>
      </p14:sectionLst>
    </p:ext>
    <p:ext uri="{EFAFB233-063F-42B5-8137-9DF3F51BA10A}">
      <p15:sldGuideLst xmlns=""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UDA SAID" initials="HS" lastIdx="3" clrIdx="0"/>
  <p:cmAuthor id="2" name="VALERIE KLEIN" initials="VK"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3333CC"/>
    <a:srgbClr val="000091"/>
    <a:srgbClr val="EC130E"/>
    <a:srgbClr val="A558A0"/>
    <a:srgbClr val="34BAB5"/>
    <a:srgbClr val="0C507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49" autoAdjust="0"/>
    <p:restoredTop sz="94660"/>
  </p:normalViewPr>
  <p:slideViewPr>
    <p:cSldViewPr showGuides="1">
      <p:cViewPr varScale="1">
        <p:scale>
          <a:sx n="101" d="100"/>
          <a:sy n="101" d="100"/>
        </p:scale>
        <p:origin x="-738" y="-90"/>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35" d="100"/>
          <a:sy n="135" d="100"/>
        </p:scale>
        <p:origin x="5120" y="168"/>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4-12-06T17:28:29.588" idx="1">
    <p:pos x="10" y="10"/>
    <p:text>en cours de MAJ Boris</p:text>
  </p:cm>
</p:cmLst>
</file>

<file path=ppt/comments/modernComment_16F_3047243E.xml><?xml version="1.0" encoding="utf-8"?>
<p188:cmLst xmlns:a="http://schemas.openxmlformats.org/drawingml/2006/main" xmlns:r="http://schemas.openxmlformats.org/officeDocument/2006/relationships" xmlns:p188="http://schemas.microsoft.com/office/powerpoint/2018/8/main">
  <p188:cm id="{FAFE514F-79A6-4F59-BDE9-0E77961EFCEF}" authorId="{D0CF0839-8F2A-7D6A-3439-CAC5443565B1}" created="2024-11-12T13:59:45.706">
    <ac:txMkLst xmlns:ac="http://schemas.microsoft.com/office/drawing/2013/main/command">
      <pc:docMk xmlns:pc="http://schemas.microsoft.com/office/powerpoint/2013/main/command"/>
      <pc:sldMk xmlns:pc="http://schemas.microsoft.com/office/powerpoint/2013/main/command" cId="809968702" sldId="367"/>
      <ac:spMk id="14" creationId="{00000000-0000-0000-0000-000000000000}"/>
      <ac:txMk cp="22" len="196">
        <ac:context len="219" hash="954785816"/>
      </ac:txMk>
    </ac:txMkLst>
    <p188:pos x="4028163" y="444861"/>
    <p188:txBody>
      <a:bodyPr/>
      <a:lstStyle/>
      <a:p>
        <a:r>
          <a:rPr lang="fr-FR"/>
          <a:t>Modif texte et visuel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 xmlns:a16="http://schemas.microsoft.com/office/drawing/2014/main" id="{9D897012-7FF6-704A-9088-93ACEFB220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 xmlns:a16="http://schemas.microsoft.com/office/drawing/2014/main" id="{9BBEEC68-1116-A24A-AD79-7B70DE510B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0C479D-4687-E740-9789-857CF0267E23}" type="datetimeFigureOut">
              <a:rPr lang="fr-FR" smtClean="0"/>
              <a:pPr/>
              <a:t>27/01/2025</a:t>
            </a:fld>
            <a:endParaRPr lang="fr-FR"/>
          </a:p>
        </p:txBody>
      </p:sp>
      <p:sp>
        <p:nvSpPr>
          <p:cNvPr id="4" name="Espace réservé du pied de page 3">
            <a:extLst>
              <a:ext uri="{FF2B5EF4-FFF2-40B4-BE49-F238E27FC236}">
                <a16:creationId xmlns="" xmlns:a16="http://schemas.microsoft.com/office/drawing/2014/main" id="{AA513078-4837-CD44-8134-B2F5EC6201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 xmlns:a16="http://schemas.microsoft.com/office/drawing/2014/main" id="{23167E4C-36F1-A146-B373-CD678EBB6C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0D87D-3887-3549-A415-10DFF9EDA4CC}" type="slidenum">
              <a:rPr lang="fr-FR" smtClean="0"/>
              <a:pPr/>
              <a:t>‹N°›</a:t>
            </a:fld>
            <a:endParaRPr lang="fr-FR"/>
          </a:p>
        </p:txBody>
      </p:sp>
    </p:spTree>
    <p:extLst>
      <p:ext uri="{BB962C8B-B14F-4D97-AF65-F5344CB8AC3E}">
        <p14:creationId xmlns=""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27/01/2025</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4</a:t>
            </a:fld>
            <a:endParaRPr lang="fr-FR"/>
          </a:p>
        </p:txBody>
      </p:sp>
    </p:spTree>
    <p:extLst>
      <p:ext uri="{BB962C8B-B14F-4D97-AF65-F5344CB8AC3E}">
        <p14:creationId xmlns="" xmlns:p14="http://schemas.microsoft.com/office/powerpoint/2010/main" val="1274008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8</a:t>
            </a:fld>
            <a:endParaRPr lang="fr-FR"/>
          </a:p>
        </p:txBody>
      </p:sp>
    </p:spTree>
    <p:extLst>
      <p:ext uri="{BB962C8B-B14F-4D97-AF65-F5344CB8AC3E}">
        <p14:creationId xmlns="" xmlns:p14="http://schemas.microsoft.com/office/powerpoint/2010/main" val="2060210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9</a:t>
            </a:fld>
            <a:endParaRPr lang="fr-FR"/>
          </a:p>
        </p:txBody>
      </p:sp>
    </p:spTree>
    <p:extLst>
      <p:ext uri="{BB962C8B-B14F-4D97-AF65-F5344CB8AC3E}">
        <p14:creationId xmlns="" xmlns:p14="http://schemas.microsoft.com/office/powerpoint/2010/main" val="2873051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14</a:t>
            </a:fld>
            <a:endParaRPr lang="fr-FR"/>
          </a:p>
        </p:txBody>
      </p:sp>
    </p:spTree>
    <p:extLst>
      <p:ext uri="{BB962C8B-B14F-4D97-AF65-F5344CB8AC3E}">
        <p14:creationId xmlns="" xmlns:p14="http://schemas.microsoft.com/office/powerpoint/2010/main" val="2060210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23</a:t>
            </a:fld>
            <a:endParaRPr lang="fr-FR"/>
          </a:p>
        </p:txBody>
      </p:sp>
    </p:spTree>
    <p:extLst>
      <p:ext uri="{BB962C8B-B14F-4D97-AF65-F5344CB8AC3E}">
        <p14:creationId xmlns="" xmlns:p14="http://schemas.microsoft.com/office/powerpoint/2010/main" val="4273021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37</a:t>
            </a:fld>
            <a:endParaRPr lang="fr-FR"/>
          </a:p>
        </p:txBody>
      </p:sp>
    </p:spTree>
    <p:extLst>
      <p:ext uri="{BB962C8B-B14F-4D97-AF65-F5344CB8AC3E}">
        <p14:creationId xmlns="" xmlns:p14="http://schemas.microsoft.com/office/powerpoint/2010/main" val="1597501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pPr/>
              <a:t>27/01/2025</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 xmlns:p14="http://schemas.microsoft.com/office/powerpoint/2010/main" val="343261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pPr algn="r"/>
              <a:t>27/01/2025</a:t>
            </a:fld>
            <a:endParaRPr lang="fr-FR" cap="all" dirty="0"/>
          </a:p>
        </p:txBody>
      </p:sp>
      <p:sp>
        <p:nvSpPr>
          <p:cNvPr id="3" name="Espace réservé du numéro de diapositive 7">
            <a:extLst>
              <a:ext uri="{FF2B5EF4-FFF2-40B4-BE49-F238E27FC236}">
                <a16:creationId xmlns="" xmlns:a16="http://schemas.microsoft.com/office/drawing/2014/main" id="{2354CB20-7A21-D185-F6CE-62A1EFA4E0F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 xmlns:a16="http://schemas.microsoft.com/office/drawing/2014/main" id="{77A21E3B-B8D7-F7DC-C195-ABB7173A265E}"/>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 xmlns:a16="http://schemas.microsoft.com/office/drawing/2014/main" id="{4D88517F-0652-24B7-CECE-FA7727AFB41F}"/>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 xmlns:a16="http://schemas.microsoft.com/office/drawing/2014/main" id="{088B7A66-D08B-A398-E00A-DCBEE9483299}"/>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 xmlns:a16="http://schemas.microsoft.com/office/drawing/2014/main" id="{B49F00CA-DD42-B9AD-65A7-C2E0B613E49F}"/>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 xmlns:a16="http://schemas.microsoft.com/office/drawing/2014/main" id="{BE58713C-7CC1-D768-942B-0C6A202C4A9A}"/>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 xmlns:p14="http://schemas.microsoft.com/office/powerpoint/2010/main" val="3947970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2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pPr/>
              <a:t>27/01/2025</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 xmlns:p14="http://schemas.microsoft.com/office/powerpoint/2010/main" val="1418913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pPr algn="r"/>
              <a:t>27/01/2025</a:t>
            </a:fld>
            <a:endParaRPr lang="fr-FR" cap="all" dirty="0"/>
          </a:p>
        </p:txBody>
      </p:sp>
      <p:sp>
        <p:nvSpPr>
          <p:cNvPr id="2" name="Espace réservé du numéro de diapositive 7">
            <a:extLst>
              <a:ext uri="{FF2B5EF4-FFF2-40B4-BE49-F238E27FC236}">
                <a16:creationId xmlns="" xmlns:a16="http://schemas.microsoft.com/office/drawing/2014/main" id="{5627B9E6-EB77-0A01-D53D-30EDB7418B7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 xmlns:a16="http://schemas.microsoft.com/office/drawing/2014/main" id="{47857BB5-8B72-4B4D-18CA-F32ACE431C80}"/>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 xmlns:a16="http://schemas.microsoft.com/office/drawing/2014/main" id="{D6AC0A31-242B-827C-B5BA-CF77E9ED29D7}"/>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 xmlns:a16="http://schemas.microsoft.com/office/drawing/2014/main" id="{E969AD70-87AF-3A72-8CE0-A63CF1D6C0BD}"/>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 xmlns:p14="http://schemas.microsoft.com/office/powerpoint/2010/main" val="797020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7" name="Espace réservé de la date 1">
            <a:extLst>
              <a:ext uri="{FF2B5EF4-FFF2-40B4-BE49-F238E27FC236}">
                <a16:creationId xmlns=""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pPr algn="r"/>
              <a:t>27/01/2025</a:t>
            </a:fld>
            <a:endParaRPr lang="fr-FR" cap="all" dirty="0"/>
          </a:p>
        </p:txBody>
      </p:sp>
      <p:sp>
        <p:nvSpPr>
          <p:cNvPr id="3" name="Espace réservé du numéro de diapositive 7">
            <a:extLst>
              <a:ext uri="{FF2B5EF4-FFF2-40B4-BE49-F238E27FC236}">
                <a16:creationId xmlns="" xmlns:a16="http://schemas.microsoft.com/office/drawing/2014/main" id="{71C90EFA-E0FE-E045-609C-5D8B6B7B8415}"/>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 xmlns:p14="http://schemas.microsoft.com/office/powerpoint/2010/main" val="3094347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pPr algn="r"/>
              <a:t>27/01/2025</a:t>
            </a:fld>
            <a:endParaRPr lang="fr-FR" cap="all" dirty="0"/>
          </a:p>
        </p:txBody>
      </p:sp>
      <p:sp>
        <p:nvSpPr>
          <p:cNvPr id="3" name="Espace réservé du numéro de diapositive 7">
            <a:extLst>
              <a:ext uri="{FF2B5EF4-FFF2-40B4-BE49-F238E27FC236}">
                <a16:creationId xmlns="" xmlns:a16="http://schemas.microsoft.com/office/drawing/2014/main" id="{7FFCCFED-02DC-08EC-199E-29F138E6FD3E}"/>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 xmlns:a16="http://schemas.microsoft.com/office/drawing/2014/main" id="{902FD0BE-20C2-98A4-80BF-26E2E4CE4A32}"/>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 xmlns:a16="http://schemas.microsoft.com/office/drawing/2014/main" id="{D78EB4C2-0797-C1C8-2713-C16D8D7195FF}"/>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 xmlns:a16="http://schemas.microsoft.com/office/drawing/2014/main" id="{1EAF8653-EBBB-E723-93E8-4EAEA88D6E8A}"/>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 xmlns:a16="http://schemas.microsoft.com/office/drawing/2014/main" id="{767BF9AD-A3E5-B2AC-B1C5-8DC87EC46ECD}"/>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 xmlns:a16="http://schemas.microsoft.com/office/drawing/2014/main" id="{D3FD874F-D58B-C7F8-80C5-06579D5E867C}"/>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 xmlns:p14="http://schemas.microsoft.com/office/powerpoint/2010/main" val="2959836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pPr/>
              <a:t>27/01/2025</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 xmlns:p14="http://schemas.microsoft.com/office/powerpoint/2010/main" val="3709204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pPr algn="r"/>
              <a:t>27/01/2025</a:t>
            </a:fld>
            <a:endParaRPr lang="fr-FR" cap="all" dirty="0"/>
          </a:p>
        </p:txBody>
      </p:sp>
      <p:sp>
        <p:nvSpPr>
          <p:cNvPr id="2" name="Espace réservé du numéro de diapositive 7">
            <a:extLst>
              <a:ext uri="{FF2B5EF4-FFF2-40B4-BE49-F238E27FC236}">
                <a16:creationId xmlns="" xmlns:a16="http://schemas.microsoft.com/office/drawing/2014/main" id="{3FEBFD50-4011-BD8E-6F33-91EE334F822A}"/>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 xmlns:a16="http://schemas.microsoft.com/office/drawing/2014/main" id="{053E4752-B7BE-C251-601F-E85D791F72E5}"/>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 xmlns:a16="http://schemas.microsoft.com/office/drawing/2014/main" id="{7A84DCE6-CC5A-62D3-7F72-C44C2473D024}"/>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 xmlns:a16="http://schemas.microsoft.com/office/drawing/2014/main" id="{B5A000C1-691E-F104-1902-9EF057D87053}"/>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 xmlns:p14="http://schemas.microsoft.com/office/powerpoint/2010/main" val="2930988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pPr algn="r"/>
              <a:t>27/01/2025</a:t>
            </a:fld>
            <a:endParaRPr lang="fr-FR" cap="all" dirty="0"/>
          </a:p>
        </p:txBody>
      </p:sp>
      <p:sp>
        <p:nvSpPr>
          <p:cNvPr id="3" name="Espace réservé du numéro de diapositive 7">
            <a:extLst>
              <a:ext uri="{FF2B5EF4-FFF2-40B4-BE49-F238E27FC236}">
                <a16:creationId xmlns="" xmlns:a16="http://schemas.microsoft.com/office/drawing/2014/main" id="{21EDD869-98C0-F59E-578F-8389EEA6B6DA}"/>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5" name="Espace réservé pour une image  7">
            <a:extLst>
              <a:ext uri="{FF2B5EF4-FFF2-40B4-BE49-F238E27FC236}">
                <a16:creationId xmlns="" xmlns:a16="http://schemas.microsoft.com/office/drawing/2014/main" id="{267D06C0-A8EA-E608-4A6F-B67EDDDD287E}"/>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6" name="Titre 1">
            <a:extLst>
              <a:ext uri="{FF2B5EF4-FFF2-40B4-BE49-F238E27FC236}">
                <a16:creationId xmlns="" xmlns:a16="http://schemas.microsoft.com/office/drawing/2014/main" id="{F25B2DE6-0EBC-ACE2-BF9B-00ABA60A7E75}"/>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Tree>
    <p:extLst>
      <p:ext uri="{BB962C8B-B14F-4D97-AF65-F5344CB8AC3E}">
        <p14:creationId xmlns="" xmlns:p14="http://schemas.microsoft.com/office/powerpoint/2010/main" val="14398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pPr algn="r"/>
              <a:t>27/01/2025</a:t>
            </a:fld>
            <a:endParaRPr lang="fr-FR" cap="all" dirty="0"/>
          </a:p>
        </p:txBody>
      </p:sp>
      <p:sp>
        <p:nvSpPr>
          <p:cNvPr id="3" name="Espace réservé du numéro de diapositive 7">
            <a:extLst>
              <a:ext uri="{FF2B5EF4-FFF2-40B4-BE49-F238E27FC236}">
                <a16:creationId xmlns="" xmlns:a16="http://schemas.microsoft.com/office/drawing/2014/main" id="{C713303D-957D-C3FF-65F8-AC7AE214D0E7}"/>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 xmlns:a16="http://schemas.microsoft.com/office/drawing/2014/main" id="{C6099BCD-2997-F0EE-6D31-BF84EA2CF9D6}"/>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 xmlns:a16="http://schemas.microsoft.com/office/drawing/2014/main" id="{CE9E1EE3-B96E-FEEE-9B11-160E25A960C5}"/>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 xmlns:a16="http://schemas.microsoft.com/office/drawing/2014/main" id="{0623D511-8F3A-BC6C-8B9A-4A61EB517828}"/>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 xmlns:a16="http://schemas.microsoft.com/office/drawing/2014/main" id="{F86BDA20-4BE9-39FB-F411-8371EDBFAA68}"/>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 xmlns:a16="http://schemas.microsoft.com/office/drawing/2014/main" id="{40D48E26-A627-507B-7D1B-FCA789939791}"/>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 xmlns:p14="http://schemas.microsoft.com/office/powerpoint/2010/main" val="2470689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4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pPr/>
              <a:t>27/01/2025</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 xmlns:p14="http://schemas.microsoft.com/office/powerpoint/2010/main" val="1298788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lvl1pPr>
              <a:defRPr/>
            </a:lvl1pPr>
          </a:lstStyle>
          <a:p>
            <a:pPr algn="r"/>
            <a:fld id="{4840C8CD-47A6-46D1-834E-8B717424291A}" type="datetime1">
              <a:rPr lang="fr-FR" cap="all" smtClean="0"/>
              <a:pPr algn="r"/>
              <a:t>27/01/2025</a:t>
            </a:fld>
            <a:endParaRPr lang="fr-FR" cap="all" dirty="0"/>
          </a:p>
        </p:txBody>
      </p:sp>
      <p:sp>
        <p:nvSpPr>
          <p:cNvPr id="8" name="Espace réservé du numéro de diapositive 7"/>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467544" y="2346046"/>
            <a:ext cx="8208912" cy="2077200"/>
          </a:xfrm>
        </p:spPr>
        <p:txBody>
          <a:bodyPr/>
          <a:lstStyle>
            <a:lvl1pPr>
              <a:lnSpc>
                <a:spcPct val="90000"/>
              </a:lnSpc>
              <a:spcAft>
                <a:spcPts val="0"/>
              </a:spcAft>
              <a:defRPr sz="3200" b="1" cap="none" baseline="0">
                <a:solidFill>
                  <a:schemeClr val="tx1"/>
                </a:solidFill>
              </a:defRPr>
            </a:lvl1pPr>
            <a:lvl2pPr marL="0" indent="0">
              <a:spcBef>
                <a:spcPts val="500"/>
              </a:spcBef>
              <a:spcAft>
                <a:spcPts val="0"/>
              </a:spcAft>
              <a:buNone/>
              <a:defRPr sz="1800"/>
            </a:lvl2pPr>
          </a:lstStyle>
          <a:p>
            <a:pPr lvl="0"/>
            <a:r>
              <a:rPr lang="fr-FR" dirty="0"/>
              <a:t>Titre</a:t>
            </a:r>
          </a:p>
          <a:p>
            <a:pPr lvl="1"/>
            <a:r>
              <a:rPr lang="fr-FR" dirty="0"/>
              <a:t>Sous-titre</a:t>
            </a:r>
          </a:p>
        </p:txBody>
      </p:sp>
    </p:spTree>
    <p:extLst>
      <p:ext uri="{BB962C8B-B14F-4D97-AF65-F5344CB8AC3E}">
        <p14:creationId xmlns="" xmlns:p14="http://schemas.microsoft.com/office/powerpoint/2010/main" val="3483904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pPr algn="r"/>
              <a:t>27/01/2025</a:t>
            </a:fld>
            <a:endParaRPr lang="fr-FR" cap="all" dirty="0"/>
          </a:p>
        </p:txBody>
      </p:sp>
      <p:sp>
        <p:nvSpPr>
          <p:cNvPr id="2" name="Espace réservé du numéro de diapositive 7">
            <a:extLst>
              <a:ext uri="{FF2B5EF4-FFF2-40B4-BE49-F238E27FC236}">
                <a16:creationId xmlns="" xmlns:a16="http://schemas.microsoft.com/office/drawing/2014/main" id="{D3D6716E-35E6-9A46-3401-322FD6C560B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 xmlns:a16="http://schemas.microsoft.com/office/drawing/2014/main" id="{DDB6F684-FFF0-9BFF-F28E-73B95625953A}"/>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 xmlns:a16="http://schemas.microsoft.com/office/drawing/2014/main" id="{D4B03BF3-C378-2FE2-8D59-9E342E83CE0E}"/>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 xmlns:a16="http://schemas.microsoft.com/office/drawing/2014/main" id="{372358B2-A1B9-F1AD-6A34-48FD17F0F3CB}"/>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 xmlns:p14="http://schemas.microsoft.com/office/powerpoint/2010/main" val="1947643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pPr algn="r"/>
              <a:t>27/01/2025</a:t>
            </a:fld>
            <a:endParaRPr lang="fr-FR" cap="all" dirty="0"/>
          </a:p>
        </p:txBody>
      </p:sp>
      <p:sp>
        <p:nvSpPr>
          <p:cNvPr id="3" name="Espace réservé du numéro de diapositive 7">
            <a:extLst>
              <a:ext uri="{FF2B5EF4-FFF2-40B4-BE49-F238E27FC236}">
                <a16:creationId xmlns="" xmlns:a16="http://schemas.microsoft.com/office/drawing/2014/main" id="{D2261B49-61BC-08FD-F4D5-755ADDBDF97D}"/>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Espace réservé pour une image  7">
            <a:extLst>
              <a:ext uri="{FF2B5EF4-FFF2-40B4-BE49-F238E27FC236}">
                <a16:creationId xmlns="" xmlns:a16="http://schemas.microsoft.com/office/drawing/2014/main" id="{19FE17F8-3961-56C2-F560-271C7C130BC7}"/>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5" name="Titre 1">
            <a:extLst>
              <a:ext uri="{FF2B5EF4-FFF2-40B4-BE49-F238E27FC236}">
                <a16:creationId xmlns="" xmlns:a16="http://schemas.microsoft.com/office/drawing/2014/main" id="{FAD2F008-B2DE-BF59-0EF6-5FE51C2BB01C}"/>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Tree>
    <p:extLst>
      <p:ext uri="{BB962C8B-B14F-4D97-AF65-F5344CB8AC3E}">
        <p14:creationId xmlns="" xmlns:p14="http://schemas.microsoft.com/office/powerpoint/2010/main" val="2006623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pPr algn="r"/>
              <a:t>27/01/2025</a:t>
            </a:fld>
            <a:endParaRPr lang="fr-FR" cap="all" dirty="0"/>
          </a:p>
        </p:txBody>
      </p:sp>
      <p:sp>
        <p:nvSpPr>
          <p:cNvPr id="3" name="Espace réservé du numéro de diapositive 7">
            <a:extLst>
              <a:ext uri="{FF2B5EF4-FFF2-40B4-BE49-F238E27FC236}">
                <a16:creationId xmlns="" xmlns:a16="http://schemas.microsoft.com/office/drawing/2014/main" id="{B90D4875-6211-D712-5823-AC28DCEDD361}"/>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 xmlns:a16="http://schemas.microsoft.com/office/drawing/2014/main" id="{C3E13540-A18A-96B0-6A60-14EAD0037620}"/>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 xmlns:a16="http://schemas.microsoft.com/office/drawing/2014/main" id="{FD8B63AE-DF04-8B65-882C-7D2998FF32C1}"/>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 xmlns:a16="http://schemas.microsoft.com/office/drawing/2014/main" id="{60733CAB-28DE-FA77-DF74-BC7D5FD70951}"/>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 xmlns:a16="http://schemas.microsoft.com/office/drawing/2014/main" id="{C77177D9-F143-9BEF-8488-7BDBDDA84EBB}"/>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 xmlns:a16="http://schemas.microsoft.com/office/drawing/2014/main" id="{C50B2D90-1933-7507-D820-8E312EB3B786}"/>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 xmlns:p14="http://schemas.microsoft.com/office/powerpoint/2010/main" val="3838334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67543" y="900000"/>
            <a:ext cx="8208913" cy="720000"/>
          </a:xfrm>
        </p:spPr>
        <p:txBody>
          <a:bodyPr/>
          <a:lstStyle>
            <a:lvl1pPr>
              <a:defRPr sz="2500">
                <a:solidFill>
                  <a:schemeClr val="tx1"/>
                </a:solidFill>
              </a:defRPr>
            </a:lvl1pPr>
          </a:lstStyle>
          <a:p>
            <a:r>
              <a:rPr lang="fr-FR" dirty="0"/>
              <a:t>Titre</a:t>
            </a:r>
          </a:p>
        </p:txBody>
      </p:sp>
      <p:sp>
        <p:nvSpPr>
          <p:cNvPr id="8" name="Espace réservé du texte 7"/>
          <p:cNvSpPr>
            <a:spLocks noGrp="1"/>
          </p:cNvSpPr>
          <p:nvPr>
            <p:ph type="body" sz="quarter" idx="13" hasCustomPrompt="1"/>
          </p:nvPr>
        </p:nvSpPr>
        <p:spPr bwMode="gray">
          <a:xfrm>
            <a:off x="467543" y="1891968"/>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156456" y="1893600"/>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1" name="Espace réservé de la date 1">
            <a:extLst>
              <a:ext uri="{FF2B5EF4-FFF2-40B4-BE49-F238E27FC236}">
                <a16:creationId xmlns="" xmlns:a16="http://schemas.microsoft.com/office/drawing/2014/main"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48A1FCF9-6FFD-4635-A651-75F724D18F81}" type="datetime1">
              <a:rPr lang="fr-FR" cap="all" smtClean="0"/>
              <a:pPr algn="r"/>
              <a:t>27/01/2025</a:t>
            </a:fld>
            <a:endParaRPr lang="fr-FR" cap="all" dirty="0"/>
          </a:p>
        </p:txBody>
      </p:sp>
      <p:sp>
        <p:nvSpPr>
          <p:cNvPr id="12" name="Espace réservé du numéro de diapositive 7">
            <a:extLst>
              <a:ext uri="{FF2B5EF4-FFF2-40B4-BE49-F238E27FC236}">
                <a16:creationId xmlns="" xmlns:a16="http://schemas.microsoft.com/office/drawing/2014/main" id="{4527032A-C74F-2941-8AD5-E7F64BD5B044}"/>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pPr algn="r"/>
              <a:t>27/01/2025</a:t>
            </a:fld>
            <a:endParaRPr lang="fr-FR" cap="all" dirty="0"/>
          </a:p>
        </p:txBody>
      </p:sp>
      <p:sp>
        <p:nvSpPr>
          <p:cNvPr id="3" name="Espace réservé pour une image  7">
            <a:extLst>
              <a:ext uri="{FF2B5EF4-FFF2-40B4-BE49-F238E27FC236}">
                <a16:creationId xmlns="" xmlns:a16="http://schemas.microsoft.com/office/drawing/2014/main" id="{55E8919A-91DF-308C-6983-D0C2960095CE}"/>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4" name="Titre 1">
            <a:extLst>
              <a:ext uri="{FF2B5EF4-FFF2-40B4-BE49-F238E27FC236}">
                <a16:creationId xmlns="" xmlns:a16="http://schemas.microsoft.com/office/drawing/2014/main" id="{A3279743-2313-328C-9CAD-4BCAC0AD9A4A}"/>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5" name="Espace réservé du numéro de diapositive 7">
            <a:extLst>
              <a:ext uri="{FF2B5EF4-FFF2-40B4-BE49-F238E27FC236}">
                <a16:creationId xmlns="" xmlns:a16="http://schemas.microsoft.com/office/drawing/2014/main" id="{E23B90F1-215F-7EF3-5D58-DC5482A3045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10" name="Espace réservé du texte 9"/>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1" name="Espace réservé de la date 1">
            <a:extLst>
              <a:ext uri="{FF2B5EF4-FFF2-40B4-BE49-F238E27FC236}">
                <a16:creationId xmlns=""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pPr algn="r"/>
              <a:t>27/01/2025</a:t>
            </a:fld>
            <a:endParaRPr lang="fr-FR" cap="all" dirty="0"/>
          </a:p>
        </p:txBody>
      </p:sp>
      <p:sp>
        <p:nvSpPr>
          <p:cNvPr id="15" name="Espace réservé du numéro de diapositive 7">
            <a:extLst>
              <a:ext uri="{FF2B5EF4-FFF2-40B4-BE49-F238E27FC236}">
                <a16:creationId xmlns="" xmlns:a16="http://schemas.microsoft.com/office/drawing/2014/main" id="{39B13F4C-6D78-BF47-94DF-EE782341725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9" name="Espace réservé du contenu 8"/>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
        <p:nvSpPr>
          <p:cNvPr id="8" name="Espace réservé de la date 1">
            <a:extLst>
              <a:ext uri="{FF2B5EF4-FFF2-40B4-BE49-F238E27FC236}">
                <a16:creationId xmlns=""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pPr algn="r"/>
              <a:t>27/01/2025</a:t>
            </a:fld>
            <a:endParaRPr lang="fr-FR" cap="all" dirty="0"/>
          </a:p>
        </p:txBody>
      </p:sp>
      <p:sp>
        <p:nvSpPr>
          <p:cNvPr id="2" name="Espace réservé du numéro de diapositive 7">
            <a:extLst>
              <a:ext uri="{FF2B5EF4-FFF2-40B4-BE49-F238E27FC236}">
                <a16:creationId xmlns="" xmlns:a16="http://schemas.microsoft.com/office/drawing/2014/main" id="{941CB1A8-BC18-0DA8-0320-F9B87D50D1D8}"/>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pPr/>
              <a:t>27/01/2025</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 xmlns:p14="http://schemas.microsoft.com/office/powerpoint/2010/main" val="1030172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pPr algn="r"/>
              <a:t>27/01/2025</a:t>
            </a:fld>
            <a:endParaRPr lang="fr-FR" cap="all" dirty="0"/>
          </a:p>
        </p:txBody>
      </p:sp>
      <p:sp>
        <p:nvSpPr>
          <p:cNvPr id="2" name="Espace réservé du numéro de diapositive 7">
            <a:extLst>
              <a:ext uri="{FF2B5EF4-FFF2-40B4-BE49-F238E27FC236}">
                <a16:creationId xmlns="" xmlns:a16="http://schemas.microsoft.com/office/drawing/2014/main" id="{612AD668-5605-0B84-EA9A-52941CBBB53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 xmlns:a16="http://schemas.microsoft.com/office/drawing/2014/main" id="{B48BACCF-B43B-FD48-8507-2AE58579F486}"/>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 xmlns:a16="http://schemas.microsoft.com/office/drawing/2014/main" id="{CD5C58DF-C09C-D6BD-75E3-7222C9048AEE}"/>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 xmlns:a16="http://schemas.microsoft.com/office/drawing/2014/main" id="{17705B73-EB86-1315-9143-5893B3935B33}"/>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 xmlns:p14="http://schemas.microsoft.com/office/powerpoint/2010/main" val="1066612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7" name="Espace réservé de la date 1">
            <a:extLst>
              <a:ext uri="{FF2B5EF4-FFF2-40B4-BE49-F238E27FC236}">
                <a16:creationId xmlns=""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pPr algn="r"/>
              <a:t>27/01/2025</a:t>
            </a:fld>
            <a:endParaRPr lang="fr-FR" cap="all" dirty="0"/>
          </a:p>
        </p:txBody>
      </p:sp>
      <p:sp>
        <p:nvSpPr>
          <p:cNvPr id="3" name="Espace réservé du numéro de diapositive 7">
            <a:extLst>
              <a:ext uri="{FF2B5EF4-FFF2-40B4-BE49-F238E27FC236}">
                <a16:creationId xmlns="" xmlns:a16="http://schemas.microsoft.com/office/drawing/2014/main" id="{1940E8B4-C46B-0CD5-4E5C-AC62375365F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 xmlns:p14="http://schemas.microsoft.com/office/powerpoint/2010/main" val="2078028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5" name="Espace réservé de la date 1">
            <a:extLst>
              <a:ext uri="{FF2B5EF4-FFF2-40B4-BE49-F238E27FC236}">
                <a16:creationId xmlns=""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fld id="{8A1DF097-7559-4E94-9B57-B932F2611400}" type="datetime1">
              <a:rPr lang="fr-FR" cap="all" smtClean="0"/>
              <a:pPr algn="r"/>
              <a:t>27/01/2025</a:t>
            </a:fld>
            <a:endParaRPr lang="fr-FR" cap="all" dirty="0"/>
          </a:p>
        </p:txBody>
      </p:sp>
      <p:sp>
        <p:nvSpPr>
          <p:cNvPr id="16" name="Espace réservé du numéro de diapositive 7">
            <a:extLst>
              <a:ext uri="{FF2B5EF4-FFF2-40B4-BE49-F238E27FC236}">
                <a16:creationId xmlns=""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pic>
        <p:nvPicPr>
          <p:cNvPr id="4" name="Image 3"/>
          <p:cNvPicPr>
            <a:picLocks noChangeAspect="1"/>
          </p:cNvPicPr>
          <p:nvPr userDrawn="1"/>
        </p:nvPicPr>
        <p:blipFill>
          <a:blip r:embed="rId24">
            <a:extLst>
              <a:ext uri="{28A0092B-C50C-407E-A947-70E740481C1C}">
                <a14:useLocalDpi xmlns="" xmlns:a14="http://schemas.microsoft.com/office/drawing/2010/main" val="0"/>
              </a:ext>
            </a:extLst>
          </a:blip>
          <a:stretch>
            <a:fillRect/>
          </a:stretch>
        </p:blipFill>
        <p:spPr>
          <a:xfrm>
            <a:off x="0" y="0"/>
            <a:ext cx="9144000" cy="514350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 id="2147483831" r:id="rId7"/>
    <p:sldLayoutId id="2147483832" r:id="rId8"/>
    <p:sldLayoutId id="2147483833" r:id="rId9"/>
    <p:sldLayoutId id="2147483834" r:id="rId10"/>
    <p:sldLayoutId id="2147483847" r:id="rId11"/>
    <p:sldLayoutId id="2147483848" r:id="rId12"/>
    <p:sldLayoutId id="2147483849" r:id="rId13"/>
    <p:sldLayoutId id="2147483850" r:id="rId14"/>
    <p:sldLayoutId id="2147483891" r:id="rId15"/>
    <p:sldLayoutId id="2147483892" r:id="rId16"/>
    <p:sldLayoutId id="2147483893" r:id="rId17"/>
    <p:sldLayoutId id="2147483894" r:id="rId18"/>
    <p:sldLayoutId id="2147483907" r:id="rId19"/>
    <p:sldLayoutId id="2147483908" r:id="rId20"/>
    <p:sldLayoutId id="2147483909" r:id="rId21"/>
    <p:sldLayoutId id="2147483910" r:id="rId22"/>
  </p:sldLayoutIdLst>
  <p:hf hdr="0"/>
  <p:txStyles>
    <p:title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1.png"/><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hyperlink" Target="https://avenirs.onisep.fr/attestation-parcoursup/droit-questionnaire-d-auto-evaluation-2023"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comments" Target="../comments/commen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hyperlink" Target="https://www.lescrous.fr/nos-services/simulateur-de-bourse/" TargetMode="External"/><Relationship Id="rId2" Type="http://schemas.openxmlformats.org/officeDocument/2006/relationships/hyperlink" Target="https://messervices.etudiant.gouv.fr/" TargetMode="External"/><Relationship Id="rId1" Type="http://schemas.openxmlformats.org/officeDocument/2006/relationships/slideLayout" Target="../slideLayouts/slideLayout8.xml"/><Relationship Id="rId5" Type="http://schemas.openxmlformats.org/officeDocument/2006/relationships/hyperlink" Target="https://www.mesdroitssociaux.gouv.fr/accueil/" TargetMode="External"/><Relationship Id="rId4" Type="http://schemas.openxmlformats.org/officeDocument/2006/relationships/hyperlink" Target="https://trouverunlogement.lescrous.fr/"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5.xml"/><Relationship Id="rId4" Type="http://schemas.microsoft.com/office/2018/10/relationships/comments" Target="../comments/modernComment_16F_3047243E.xml"/></Relationships>
</file>

<file path=ppt/slides/_rels/slide7.xml.rels><?xml version="1.0" encoding="UTF-8" standalone="yes"?>
<Relationships xmlns="http://schemas.openxmlformats.org/package/2006/relationships"><Relationship Id="rId12"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11"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5436096" y="1203598"/>
            <a:ext cx="3168080" cy="3477791"/>
          </a:xfrm>
          <a:prstGeom prst="rect">
            <a:avLst/>
          </a:prstGeom>
        </p:spPr>
      </p:pic>
      <p:sp>
        <p:nvSpPr>
          <p:cNvPr id="6" name="Titre 5"/>
          <p:cNvSpPr>
            <a:spLocks noGrp="1"/>
          </p:cNvSpPr>
          <p:nvPr>
            <p:ph type="title"/>
          </p:nvPr>
        </p:nvSpPr>
        <p:spPr>
          <a:xfrm>
            <a:off x="456329" y="1203598"/>
            <a:ext cx="4176464" cy="2539680"/>
          </a:xfrm>
        </p:spPr>
        <p:txBody>
          <a:bodyPr/>
          <a:lstStyle/>
          <a:p>
            <a:pPr marL="0" indent="0">
              <a:buNone/>
            </a:pPr>
            <a:r>
              <a:rPr lang="fr-FR" sz="3000" dirty="0">
                <a:latin typeface="Cambria" panose="02040503050406030204" pitchFamily="18" charset="0"/>
                <a:ea typeface="Cambria" panose="02040503050406030204" pitchFamily="18" charset="0"/>
              </a:rPr>
              <a:t>Parcoursup simplifie vos démarches</a:t>
            </a:r>
          </a:p>
        </p:txBody>
      </p:sp>
      <p:pic>
        <p:nvPicPr>
          <p:cNvPr id="3" name="Image 2"/>
          <p:cNvPicPr>
            <a:picLocks noChangeAspect="1"/>
          </p:cNvPicPr>
          <p:nvPr/>
        </p:nvPicPr>
        <p:blipFill>
          <a:blip r:embed="rId3"/>
          <a:stretch>
            <a:fillRect/>
          </a:stretch>
        </p:blipFill>
        <p:spPr>
          <a:xfrm>
            <a:off x="35496" y="69298"/>
            <a:ext cx="8715694" cy="1078913"/>
          </a:xfrm>
          <a:prstGeom prst="rect">
            <a:avLst/>
          </a:prstGeom>
        </p:spPr>
      </p:pic>
      <p:sp>
        <p:nvSpPr>
          <p:cNvPr id="8" name="ZoneTexte 7"/>
          <p:cNvSpPr txBox="1"/>
          <p:nvPr/>
        </p:nvSpPr>
        <p:spPr>
          <a:xfrm>
            <a:off x="395536" y="4371950"/>
            <a:ext cx="4608512" cy="369332"/>
          </a:xfrm>
          <a:prstGeom prst="rect">
            <a:avLst/>
          </a:prstGeom>
          <a:noFill/>
        </p:spPr>
        <p:txBody>
          <a:bodyPr wrap="square" rtlCol="0">
            <a:spAutoFit/>
          </a:bodyPr>
          <a:lstStyle/>
          <a:p>
            <a:r>
              <a:rPr lang="fr-FR" b="1" dirty="0">
                <a:latin typeface="+mj-lt"/>
                <a:ea typeface="+mj-ea"/>
                <a:cs typeface="+mj-cs"/>
              </a:rPr>
              <a:t>parcoursup.gouv.fr</a:t>
            </a:r>
          </a:p>
        </p:txBody>
      </p:sp>
      <p:pic>
        <p:nvPicPr>
          <p:cNvPr id="9" name="Image 8">
            <a:extLst>
              <a:ext uri="{FF2B5EF4-FFF2-40B4-BE49-F238E27FC236}">
                <a16:creationId xmlns="" xmlns:a16="http://schemas.microsoft.com/office/drawing/2014/main" id="{BFBCB92B-FCD8-44D2-B856-C9F684EBBBCE}"/>
              </a:ext>
            </a:extLst>
          </p:cNvPr>
          <p:cNvPicPr>
            <a:picLocks noChangeAspect="1"/>
          </p:cNvPicPr>
          <p:nvPr/>
        </p:nvPicPr>
        <p:blipFill>
          <a:blip r:embed="rId4"/>
          <a:stretch>
            <a:fillRect/>
          </a:stretch>
        </p:blipFill>
        <p:spPr>
          <a:xfrm>
            <a:off x="827584" y="2724223"/>
            <a:ext cx="1212921" cy="1638274"/>
          </a:xfrm>
          <a:prstGeom prst="rect">
            <a:avLst/>
          </a:prstGeom>
        </p:spPr>
      </p:pic>
    </p:spTree>
    <p:extLst>
      <p:ext uri="{BB962C8B-B14F-4D97-AF65-F5344CB8AC3E}">
        <p14:creationId xmlns="" xmlns:p14="http://schemas.microsoft.com/office/powerpoint/2010/main" val="3638998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733122C9-A0B9-462F-8757-0847AD287B63}" type="slidenum">
              <a:rPr lang="fr-FR" smtClean="0"/>
              <a:pPr/>
              <a:t>10</a:t>
            </a:fld>
            <a:endParaRPr lang="fr-FR"/>
          </a:p>
        </p:txBody>
      </p:sp>
      <p:sp>
        <p:nvSpPr>
          <p:cNvPr id="7" name="ZoneTexte 6"/>
          <p:cNvSpPr txBox="1"/>
          <p:nvPr/>
        </p:nvSpPr>
        <p:spPr>
          <a:xfrm>
            <a:off x="351848" y="3795886"/>
            <a:ext cx="8756656" cy="954107"/>
          </a:xfrm>
          <a:prstGeom prst="rect">
            <a:avLst/>
          </a:prstGeom>
          <a:noFill/>
        </p:spPr>
        <p:txBody>
          <a:bodyPr wrap="square" rtlCol="0">
            <a:spAutoFit/>
          </a:bodyPr>
          <a:lstStyle/>
          <a:p>
            <a:r>
              <a:rPr lang="fr-FR" sz="2800" b="1" dirty="0">
                <a:solidFill>
                  <a:schemeClr val="tx2"/>
                </a:solidFill>
              </a:rPr>
              <a:t>Etape 2 : s’inscrire, formuler ses vœux et finaliser son dossier </a:t>
            </a:r>
          </a:p>
        </p:txBody>
      </p:sp>
      <p:pic>
        <p:nvPicPr>
          <p:cNvPr id="3" name="Espace réservé pour une image  2"/>
          <p:cNvPicPr>
            <a:picLocks noGrp="1" noChangeAspect="1"/>
          </p:cNvPicPr>
          <p:nvPr>
            <p:ph type="pic" sz="quarter" idx="13"/>
          </p:nvPr>
        </p:nvPicPr>
        <p:blipFill>
          <a:blip r:embed="rId2">
            <a:extLst>
              <a:ext uri="{28A0092B-C50C-407E-A947-70E740481C1C}">
                <a14:useLocalDpi xmlns="" xmlns:a14="http://schemas.microsoft.com/office/drawing/2010/main" val="0"/>
              </a:ext>
            </a:extLst>
          </a:blip>
          <a:srcRect t="8577" b="8577"/>
          <a:stretch>
            <a:fillRect/>
          </a:stretch>
        </p:blipFill>
        <p:spPr>
          <a:xfrm>
            <a:off x="1273082" y="791225"/>
            <a:ext cx="6908254" cy="3004661"/>
          </a:xfrm>
        </p:spPr>
      </p:pic>
    </p:spTree>
    <p:extLst>
      <p:ext uri="{BB962C8B-B14F-4D97-AF65-F5344CB8AC3E}">
        <p14:creationId xmlns="" xmlns:p14="http://schemas.microsoft.com/office/powerpoint/2010/main" val="10486465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3EA4F1D0-C459-40F7-A30E-A27AAD6826B6}" type="datetime1">
              <a:rPr lang="fr-FR" cap="all" smtClean="0"/>
              <a:pPr algn="r"/>
              <a:t>27/01/2025</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11</a:t>
            </a:fld>
            <a:endParaRPr lang="fr-FR" dirty="0"/>
          </a:p>
        </p:txBody>
      </p:sp>
      <p:pic>
        <p:nvPicPr>
          <p:cNvPr id="2" name="Imag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 xmlns:p14="http://schemas.microsoft.com/office/powerpoint/2010/main" val="14758122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3" y="900000"/>
            <a:ext cx="8208913" cy="562500"/>
          </a:xfrm>
        </p:spPr>
        <p:txBody>
          <a:bodyPr/>
          <a:lstStyle/>
          <a:p>
            <a:r>
              <a:rPr lang="fr-FR" sz="2200" dirty="0"/>
              <a:t>S’inscrire sur Parcoursup </a:t>
            </a:r>
          </a:p>
        </p:txBody>
      </p:sp>
      <p:sp>
        <p:nvSpPr>
          <p:cNvPr id="3" name="Espace réservé du contenu 2"/>
          <p:cNvSpPr>
            <a:spLocks noGrp="1"/>
          </p:cNvSpPr>
          <p:nvPr>
            <p:ph sz="quarter" idx="4294967295"/>
          </p:nvPr>
        </p:nvSpPr>
        <p:spPr>
          <a:xfrm>
            <a:off x="467542" y="1419622"/>
            <a:ext cx="8208914" cy="3327300"/>
          </a:xfrm>
        </p:spPr>
        <p:txBody>
          <a:bodyPr/>
          <a:lstStyle/>
          <a:p>
            <a:r>
              <a:rPr lang="fr-FR" sz="1400" b="1" dirty="0" smtClean="0">
                <a:solidFill>
                  <a:schemeClr val="bg1"/>
                </a:solidFill>
                <a:highlight>
                  <a:srgbClr val="0000FF"/>
                </a:highlight>
              </a:rPr>
              <a:t>Les lycéens doivent d’abord se créer un compte Parcoursup: </a:t>
            </a:r>
            <a:r>
              <a:rPr lang="fr-FR" sz="1400" dirty="0" smtClean="0">
                <a:solidFill>
                  <a:schemeClr val="bg1"/>
                </a:solidFill>
              </a:rPr>
              <a:t> </a:t>
            </a:r>
            <a:r>
              <a:rPr lang="fr-FR" sz="1200" dirty="0">
                <a:solidFill>
                  <a:schemeClr val="accent1"/>
                </a:solidFill>
              </a:rPr>
              <a:t>en utilisant une adresse valide et régulièrement utilisée et un mot de </a:t>
            </a:r>
            <a:r>
              <a:rPr lang="fr-FR" sz="1200" dirty="0" smtClean="0">
                <a:solidFill>
                  <a:schemeClr val="accent1"/>
                </a:solidFill>
              </a:rPr>
              <a:t>passe ; si </a:t>
            </a:r>
            <a:r>
              <a:rPr lang="fr-FR" sz="1200" dirty="0">
                <a:solidFill>
                  <a:schemeClr val="accent1"/>
                </a:solidFill>
              </a:rPr>
              <a:t>vous êtes lycéen, vous devez créer votre compte Parcoursup en utilisant l'adresse mail que vous avez transmise à votre lycée, En cas de doute contactez la scolarité de votre établissement.</a:t>
            </a:r>
          </a:p>
          <a:p>
            <a:pPr>
              <a:spcAft>
                <a:spcPts val="0"/>
              </a:spcAft>
            </a:pPr>
            <a:r>
              <a:rPr lang="fr-FR" sz="1300" b="1" dirty="0" smtClean="0">
                <a:solidFill>
                  <a:schemeClr val="bg1"/>
                </a:solidFill>
                <a:highlight>
                  <a:srgbClr val="0000FF"/>
                </a:highlight>
              </a:rPr>
              <a:t>Une fois le </a:t>
            </a:r>
            <a:r>
              <a:rPr lang="fr-FR" sz="1300" b="1" dirty="0">
                <a:solidFill>
                  <a:schemeClr val="bg1"/>
                </a:solidFill>
                <a:highlight>
                  <a:srgbClr val="0000FF"/>
                </a:highlight>
              </a:rPr>
              <a:t>compte créé, </a:t>
            </a:r>
            <a:r>
              <a:rPr lang="fr-FR" sz="1300" b="1" dirty="0" smtClean="0">
                <a:solidFill>
                  <a:schemeClr val="bg1"/>
                </a:solidFill>
                <a:highlight>
                  <a:srgbClr val="0000FF"/>
                </a:highlight>
              </a:rPr>
              <a:t>les lycéens se connectent </a:t>
            </a:r>
            <a:r>
              <a:rPr lang="fr-FR" sz="1300" b="1" dirty="0">
                <a:solidFill>
                  <a:schemeClr val="bg1"/>
                </a:solidFill>
                <a:highlight>
                  <a:srgbClr val="0000FF"/>
                </a:highlight>
              </a:rPr>
              <a:t>pour commencer </a:t>
            </a:r>
            <a:r>
              <a:rPr lang="fr-FR" sz="1300" b="1" dirty="0" smtClean="0">
                <a:solidFill>
                  <a:schemeClr val="bg1"/>
                </a:solidFill>
                <a:highlight>
                  <a:srgbClr val="0000FF"/>
                </a:highlight>
              </a:rPr>
              <a:t>la création </a:t>
            </a:r>
            <a:r>
              <a:rPr lang="fr-FR" sz="1300" b="1" dirty="0">
                <a:solidFill>
                  <a:schemeClr val="bg1"/>
                </a:solidFill>
                <a:highlight>
                  <a:srgbClr val="0000FF"/>
                </a:highlight>
              </a:rPr>
              <a:t>de votre dossier </a:t>
            </a:r>
            <a:r>
              <a:rPr lang="fr-FR" sz="1300" b="1" dirty="0" smtClean="0">
                <a:solidFill>
                  <a:schemeClr val="bg1"/>
                </a:solidFill>
                <a:highlight>
                  <a:srgbClr val="0000FF"/>
                </a:highlight>
              </a:rPr>
              <a:t>candidat aurez ; vous aurez besoin de renseigner votre INE</a:t>
            </a:r>
            <a:r>
              <a:rPr lang="fr-FR" sz="1300" b="1" dirty="0" smtClean="0">
                <a:solidFill>
                  <a:srgbClr val="3D566E"/>
                </a:solidFill>
              </a:rPr>
              <a:t> </a:t>
            </a:r>
            <a:r>
              <a:rPr lang="fr-FR" sz="1300" dirty="0">
                <a:solidFill>
                  <a:schemeClr val="accent1"/>
                </a:solidFill>
              </a:rPr>
              <a:t>(identifiant national élève </a:t>
            </a:r>
            <a:r>
              <a:rPr lang="fr-FR" sz="1300" dirty="0" smtClean="0">
                <a:solidFill>
                  <a:schemeClr val="accent1"/>
                </a:solidFill>
              </a:rPr>
              <a:t>pour tous les lycéens). Il est présent sur </a:t>
            </a:r>
            <a:r>
              <a:rPr lang="fr-FR" sz="1300" dirty="0">
                <a:solidFill>
                  <a:schemeClr val="accent1"/>
                </a:solidFill>
              </a:rPr>
              <a:t>les bulletins scolaires ou le relevé de notes des épreuves </a:t>
            </a:r>
            <a:r>
              <a:rPr lang="fr-FR" sz="1300" dirty="0" smtClean="0">
                <a:solidFill>
                  <a:schemeClr val="accent1"/>
                </a:solidFill>
              </a:rPr>
              <a:t>du baccalauréat.</a:t>
            </a:r>
            <a:endParaRPr lang="fr-FR" sz="1300" dirty="0">
              <a:solidFill>
                <a:schemeClr val="accent1"/>
              </a:solidFill>
            </a:endParaRPr>
          </a:p>
          <a:p>
            <a:pPr lvl="0" defTabSz="457200">
              <a:spcBef>
                <a:spcPct val="20000"/>
              </a:spcBef>
              <a:spcAft>
                <a:spcPts val="0"/>
              </a:spcAft>
              <a:buClr>
                <a:srgbClr val="FF0000"/>
              </a:buClr>
              <a:buSzPct val="100000"/>
            </a:pPr>
            <a:endParaRPr lang="fr-FR" sz="2000" dirty="0">
              <a:solidFill>
                <a:srgbClr val="3D566E"/>
              </a:solidFill>
            </a:endParaRPr>
          </a:p>
          <a:p>
            <a:endParaRPr lang="fr-FR"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12</a:t>
            </a:fld>
            <a:endParaRPr lang="fr-FR"/>
          </a:p>
        </p:txBody>
      </p:sp>
      <p:sp>
        <p:nvSpPr>
          <p:cNvPr id="4" name="Rectangle à coins arrondis 6">
            <a:extLst>
              <a:ext uri="{FF2B5EF4-FFF2-40B4-BE49-F238E27FC236}">
                <a16:creationId xmlns="" xmlns:a16="http://schemas.microsoft.com/office/drawing/2014/main" id="{E56E5DD1-54B1-42E8-B0C1-E07FC118E1D7}"/>
              </a:ext>
            </a:extLst>
          </p:cNvPr>
          <p:cNvSpPr/>
          <p:nvPr/>
        </p:nvSpPr>
        <p:spPr>
          <a:xfrm>
            <a:off x="6115795" y="195486"/>
            <a:ext cx="2555093"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À partir du 15 janvier 2025</a:t>
            </a:r>
          </a:p>
        </p:txBody>
      </p:sp>
      <p:sp>
        <p:nvSpPr>
          <p:cNvPr id="5" name="Rectangle à coins arrondis 4"/>
          <p:cNvSpPr/>
          <p:nvPr/>
        </p:nvSpPr>
        <p:spPr>
          <a:xfrm>
            <a:off x="487365" y="3751306"/>
            <a:ext cx="8288279" cy="914400"/>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just" defTabSz="457200">
              <a:lnSpc>
                <a:spcPct val="90000"/>
              </a:lnSpc>
              <a:spcBef>
                <a:spcPts val="0"/>
              </a:spcBef>
              <a:spcAft>
                <a:spcPts val="0"/>
              </a:spcAft>
              <a:buSzPct val="100000"/>
              <a:buNone/>
              <a:defRPr/>
            </a:pPr>
            <a:r>
              <a:rPr lang="fr-FR" sz="1300" b="1" i="1" dirty="0">
                <a:solidFill>
                  <a:schemeClr val="bg1"/>
                </a:solidFill>
              </a:rPr>
              <a:t>Conseil aux parents ou tuteurs légaux </a:t>
            </a:r>
            <a:r>
              <a:rPr lang="fr-FR" sz="1300" b="1" dirty="0">
                <a:solidFill>
                  <a:schemeClr val="bg1"/>
                </a:solidFill>
              </a:rPr>
              <a:t>: </a:t>
            </a:r>
            <a:r>
              <a:rPr lang="fr-FR" sz="1300" dirty="0">
                <a:solidFill>
                  <a:schemeClr val="bg1"/>
                </a:solidFill>
              </a:rPr>
              <a:t>vous pouvez également renseigner votre email et numéro de portable dans le dossier de votre enfant pour recevoir messages et alertes Parcoursup. Vous pourrez également recevoir de la part des formations qui organisent des épreuves écrites/orales le rappel des échéances à respecter</a:t>
            </a:r>
          </a:p>
        </p:txBody>
      </p:sp>
      <p:sp>
        <p:nvSpPr>
          <p:cNvPr id="8" name="Rectangle à coins arrondis 7"/>
          <p:cNvSpPr/>
          <p:nvPr/>
        </p:nvSpPr>
        <p:spPr>
          <a:xfrm>
            <a:off x="2411760" y="2715766"/>
            <a:ext cx="3672408" cy="792088"/>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defTabSz="457200">
              <a:lnSpc>
                <a:spcPct val="90000"/>
              </a:lnSpc>
              <a:buSzPct val="100000"/>
            </a:pPr>
            <a:r>
              <a:rPr lang="fr-FR" sz="1300" b="1" i="1" dirty="0">
                <a:solidFill>
                  <a:schemeClr val="bg1"/>
                </a:solidFill>
              </a:rPr>
              <a:t>Important : renseignez un numéro de portable pour recevoir les alertes envoyées par la plateforme. </a:t>
            </a:r>
          </a:p>
        </p:txBody>
      </p:sp>
    </p:spTree>
    <p:extLst>
      <p:ext uri="{BB962C8B-B14F-4D97-AF65-F5344CB8AC3E}">
        <p14:creationId xmlns="" xmlns:p14="http://schemas.microsoft.com/office/powerpoint/2010/main" val="80010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13</a:t>
            </a:fld>
            <a:endParaRPr lang="fr-FR" dirty="0"/>
          </a:p>
        </p:txBody>
      </p:sp>
      <p:sp>
        <p:nvSpPr>
          <p:cNvPr id="9" name="Espace réservé du contenu 2"/>
          <p:cNvSpPr txBox="1">
            <a:spLocks/>
          </p:cNvSpPr>
          <p:nvPr/>
        </p:nvSpPr>
        <p:spPr bwMode="gray">
          <a:xfrm>
            <a:off x="323528" y="915566"/>
            <a:ext cx="8640960" cy="396044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975" indent="-180975">
              <a:buClr>
                <a:schemeClr val="bg2"/>
              </a:buClr>
              <a:buFont typeface="Courier New" panose="02070309020205020404" pitchFamily="49" charset="0"/>
              <a:buChar char="o"/>
            </a:pPr>
            <a:r>
              <a:rPr lang="fr-FR" sz="1400" b="1" dirty="0" smtClean="0">
                <a:solidFill>
                  <a:srgbClr val="FF0000"/>
                </a:solidFill>
                <a:highlight>
                  <a:srgbClr val="0000FF"/>
                </a:highlight>
              </a:rPr>
              <a:t>Nouveauté </a:t>
            </a:r>
            <a:r>
              <a:rPr lang="fr-FR" sz="1400" b="1" dirty="0">
                <a:solidFill>
                  <a:srgbClr val="FF0000"/>
                </a:solidFill>
                <a:highlight>
                  <a:srgbClr val="0000FF"/>
                </a:highlight>
              </a:rPr>
              <a:t>2025  :  </a:t>
            </a:r>
            <a:r>
              <a:rPr lang="fr-FR" sz="1400" b="1" dirty="0">
                <a:solidFill>
                  <a:schemeClr val="tx2"/>
                </a:solidFill>
                <a:latin typeface="Calibri" panose="020F0502020204030204" pitchFamily="34" charset="0"/>
                <a:cs typeface="Calibri" panose="020F0502020204030204" pitchFamily="34" charset="0"/>
                <a:sym typeface="Wingdings" panose="05000000000000000000" pitchFamily="2" charset="2"/>
              </a:rPr>
              <a:t> </a:t>
            </a:r>
            <a:r>
              <a:rPr lang="fr-FR" sz="1400" b="1" dirty="0">
                <a:solidFill>
                  <a:schemeClr val="bg1"/>
                </a:solidFill>
                <a:highlight>
                  <a:srgbClr val="000091"/>
                </a:highlight>
                <a:latin typeface="Calibri" panose="020F0502020204030204" pitchFamily="34" charset="0"/>
                <a:cs typeface="Calibri" panose="020F0502020204030204" pitchFamily="34" charset="0"/>
              </a:rPr>
              <a:t>Carte d’identité de la formation</a:t>
            </a:r>
            <a:r>
              <a:rPr lang="fr-FR" sz="1400" b="1" dirty="0">
                <a:solidFill>
                  <a:schemeClr val="tx2"/>
                </a:solidFill>
                <a:latin typeface="Calibri" panose="020F0502020204030204" pitchFamily="34" charset="0"/>
                <a:cs typeface="Calibri" panose="020F0502020204030204" pitchFamily="34" charset="0"/>
              </a:rPr>
              <a:t>   en haut sur chaque fiche formation</a:t>
            </a:r>
          </a:p>
          <a:p>
            <a:pPr marL="180975" indent="-180975" algn="just">
              <a:buClr>
                <a:schemeClr val="bg2"/>
              </a:buClr>
              <a:buFont typeface="Courier New" panose="02070309020205020404" pitchFamily="49" charset="0"/>
              <a:buChar char="o"/>
            </a:pPr>
            <a:endParaRPr lang="fr-FR" sz="1400" dirty="0">
              <a:solidFill>
                <a:schemeClr val="accent1"/>
              </a:solidFill>
            </a:endParaRPr>
          </a:p>
          <a:p>
            <a:pPr marL="180975" indent="-180975" algn="just">
              <a:buClr>
                <a:schemeClr val="bg2"/>
              </a:buClr>
              <a:buFont typeface="Courier New" panose="02070309020205020404" pitchFamily="49" charset="0"/>
              <a:buChar char="o"/>
            </a:pPr>
            <a:endParaRPr lang="fr-FR" sz="1400" dirty="0">
              <a:solidFill>
                <a:schemeClr val="accent1"/>
              </a:solidFill>
            </a:endParaRPr>
          </a:p>
          <a:p>
            <a:pPr marL="4845050" algn="just">
              <a:buClr>
                <a:schemeClr val="bg2"/>
              </a:buClr>
            </a:pPr>
            <a:r>
              <a:rPr lang="fr-FR" sz="1200" b="1" dirty="0" smtClean="0">
                <a:solidFill>
                  <a:schemeClr val="bg2"/>
                </a:solidFill>
              </a:rPr>
              <a:t>Nouveauté 2025 </a:t>
            </a:r>
            <a:r>
              <a:rPr lang="fr-FR" sz="1200" dirty="0" smtClean="0">
                <a:solidFill>
                  <a:srgbClr val="000091"/>
                </a:solidFill>
              </a:rPr>
              <a:t>: </a:t>
            </a:r>
            <a:r>
              <a:rPr lang="fr-FR" sz="1200" dirty="0">
                <a:solidFill>
                  <a:srgbClr val="000091"/>
                </a:solidFill>
              </a:rPr>
              <a:t>sur le site </a:t>
            </a:r>
            <a:r>
              <a:rPr lang="fr-FR" sz="1200" u="sng" dirty="0">
                <a:solidFill>
                  <a:srgbClr val="3333CC"/>
                </a:solidFill>
              </a:rPr>
              <a:t>parcoursup.gouv.fr</a:t>
            </a:r>
            <a:r>
              <a:rPr lang="fr-FR" sz="1200" dirty="0">
                <a:solidFill>
                  <a:srgbClr val="000091"/>
                </a:solidFill>
              </a:rPr>
              <a:t> </a:t>
            </a:r>
            <a:r>
              <a:rPr lang="fr-FR" sz="1200" dirty="0" smtClean="0">
                <a:solidFill>
                  <a:srgbClr val="000091"/>
                </a:solidFill>
              </a:rPr>
              <a:t>(</a:t>
            </a:r>
            <a:r>
              <a:rPr lang="fr-FR" sz="1200" dirty="0">
                <a:solidFill>
                  <a:srgbClr val="000091"/>
                </a:solidFill>
              </a:rPr>
              <a:t>espace Ressources) </a:t>
            </a:r>
            <a:r>
              <a:rPr lang="fr-FR" sz="1200" dirty="0" smtClean="0">
                <a:solidFill>
                  <a:srgbClr val="000091"/>
                </a:solidFill>
              </a:rPr>
              <a:t>un livret </a:t>
            </a:r>
            <a:r>
              <a:rPr lang="fr-FR" sz="1200" dirty="0">
                <a:solidFill>
                  <a:srgbClr val="000091"/>
                </a:solidFill>
              </a:rPr>
              <a:t>« </a:t>
            </a:r>
            <a:r>
              <a:rPr lang="fr-FR" sz="1200" b="1" dirty="0">
                <a:solidFill>
                  <a:srgbClr val="000091"/>
                </a:solidFill>
              </a:rPr>
              <a:t>les bons réflexes</a:t>
            </a:r>
            <a:r>
              <a:rPr lang="fr-FR" sz="1200" dirty="0">
                <a:solidFill>
                  <a:srgbClr val="000091"/>
                </a:solidFill>
              </a:rPr>
              <a:t> » aide lycéens et parents à se repérer pour choisir un établissement de formation</a:t>
            </a:r>
          </a:p>
          <a:p>
            <a:pPr marL="180975" indent="-180975" algn="just">
              <a:buClr>
                <a:schemeClr val="bg2"/>
              </a:buClr>
              <a:buFont typeface="Courier New" panose="02070309020205020404" pitchFamily="49" charset="0"/>
              <a:buChar char="o"/>
            </a:pPr>
            <a:endParaRPr lang="fr-FR" sz="1400" dirty="0">
              <a:solidFill>
                <a:schemeClr val="accent1"/>
              </a:solidFill>
            </a:endParaRPr>
          </a:p>
          <a:p>
            <a:pPr marL="180975" indent="-180975" algn="just">
              <a:buClr>
                <a:schemeClr val="bg2"/>
              </a:buClr>
              <a:buFont typeface="Courier New" panose="02070309020205020404" pitchFamily="49" charset="0"/>
              <a:buChar char="o"/>
            </a:pPr>
            <a:endParaRPr lang="fr-FR" sz="1400" dirty="0">
              <a:solidFill>
                <a:schemeClr val="accent1"/>
              </a:solidFill>
            </a:endParaRPr>
          </a:p>
          <a:p>
            <a:pPr marL="180975" indent="-180975" algn="just">
              <a:buClr>
                <a:schemeClr val="bg2"/>
              </a:buClr>
              <a:buFont typeface="Courier New" panose="02070309020205020404" pitchFamily="49" charset="0"/>
              <a:buChar char="o"/>
            </a:pPr>
            <a:endParaRPr lang="fr-FR" sz="1400" dirty="0">
              <a:solidFill>
                <a:schemeClr val="accent1"/>
              </a:solidFill>
            </a:endParaRPr>
          </a:p>
          <a:p>
            <a:pPr marL="180975" indent="-180975" algn="just">
              <a:buClr>
                <a:schemeClr val="bg2"/>
              </a:buClr>
              <a:buFont typeface="Courier New" panose="02070309020205020404" pitchFamily="49" charset="0"/>
              <a:buChar char="o"/>
            </a:pPr>
            <a:endParaRPr lang="fr-FR" sz="1400" dirty="0">
              <a:solidFill>
                <a:schemeClr val="accent1"/>
              </a:solidFill>
            </a:endParaRPr>
          </a:p>
          <a:p>
            <a:pPr marL="719138" algn="just">
              <a:buClr>
                <a:schemeClr val="bg2"/>
              </a:buClr>
            </a:pPr>
            <a:endParaRPr lang="fr-FR" sz="1400" dirty="0">
              <a:solidFill>
                <a:schemeClr val="accent1"/>
              </a:solidFill>
            </a:endParaRPr>
          </a:p>
          <a:p>
            <a:pPr marL="719138" algn="just">
              <a:buClr>
                <a:schemeClr val="bg2"/>
              </a:buClr>
            </a:pPr>
            <a:r>
              <a:rPr lang="fr-FR" sz="1200" b="1" dirty="0" smtClean="0">
                <a:solidFill>
                  <a:srgbClr val="000091"/>
                </a:solidFill>
                <a:effectLst>
                  <a:outerShdw blurRad="38100" dist="38100" dir="2700000" algn="tl">
                    <a:srgbClr val="000000">
                      <a:alpha val="43137"/>
                    </a:srgbClr>
                  </a:outerShdw>
                </a:effectLst>
              </a:rPr>
              <a:t>Vérifier </a:t>
            </a:r>
            <a:r>
              <a:rPr lang="fr-FR" sz="1200" b="1" dirty="0">
                <a:solidFill>
                  <a:srgbClr val="000091"/>
                </a:solidFill>
                <a:effectLst>
                  <a:outerShdw blurRad="38100" dist="38100" dir="2700000" algn="tl">
                    <a:srgbClr val="000000">
                      <a:alpha val="43137"/>
                    </a:srgbClr>
                  </a:outerShdw>
                </a:effectLst>
              </a:rPr>
              <a:t>en un clin d’œil </a:t>
            </a:r>
            <a:r>
              <a:rPr lang="fr-FR" sz="1200" dirty="0">
                <a:solidFill>
                  <a:srgbClr val="000091"/>
                </a:solidFill>
              </a:rPr>
              <a:t>: le statut de l’établissement (public/privé en contrat avec l’Etat ou sans contrat avec l’Etat), le caractère sélectif/non sélectif, la capacité d’accueil, le label MESR ou encore l’éligibilité aux bourses </a:t>
            </a:r>
          </a:p>
          <a:p>
            <a:pPr marL="719138" algn="just">
              <a:buClr>
                <a:schemeClr val="bg2"/>
              </a:buClr>
              <a:tabLst>
                <a:tab pos="177800" algn="l"/>
              </a:tabLst>
            </a:pPr>
            <a:r>
              <a:rPr lang="fr-FR" sz="1200" dirty="0" smtClean="0">
                <a:solidFill>
                  <a:srgbClr val="000091"/>
                </a:solidFill>
              </a:rPr>
              <a:t>On </a:t>
            </a:r>
            <a:r>
              <a:rPr lang="fr-FR" sz="1200" dirty="0">
                <a:solidFill>
                  <a:srgbClr val="000091"/>
                </a:solidFill>
              </a:rPr>
              <a:t>retrouve aussi aisément sur Parcoursup l’information sur les </a:t>
            </a:r>
            <a:r>
              <a:rPr lang="fr-FR" sz="1200" b="1" dirty="0">
                <a:solidFill>
                  <a:srgbClr val="000091"/>
                </a:solidFill>
              </a:rPr>
              <a:t>frais de scolarité</a:t>
            </a:r>
            <a:r>
              <a:rPr lang="fr-FR" sz="1200" dirty="0">
                <a:solidFill>
                  <a:srgbClr val="000091"/>
                </a:solidFill>
              </a:rPr>
              <a:t>, le </a:t>
            </a:r>
            <a:r>
              <a:rPr lang="fr-FR" sz="1200" b="1" dirty="0">
                <a:solidFill>
                  <a:srgbClr val="000091"/>
                </a:solidFill>
              </a:rPr>
              <a:t>règlement de la CVEC</a:t>
            </a:r>
          </a:p>
          <a:p>
            <a:endParaRPr lang="fr-FR" sz="1400" dirty="0">
              <a:solidFill>
                <a:srgbClr val="000091"/>
              </a:solidFill>
            </a:endParaRPr>
          </a:p>
        </p:txBody>
      </p:sp>
      <p:sp>
        <p:nvSpPr>
          <p:cNvPr id="3" name="Rectangle à coins arrondis 6">
            <a:extLst>
              <a:ext uri="{FF2B5EF4-FFF2-40B4-BE49-F238E27FC236}">
                <a16:creationId xmlns="" xmlns:a16="http://schemas.microsoft.com/office/drawing/2014/main" id="{07A093B3-CFE8-FC7E-D86F-C26AD3B48FA9}"/>
              </a:ext>
            </a:extLst>
          </p:cNvPr>
          <p:cNvSpPr/>
          <p:nvPr/>
        </p:nvSpPr>
        <p:spPr>
          <a:xfrm>
            <a:off x="3131840" y="195486"/>
            <a:ext cx="5579429"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Répondre à l’attente des familles sur l’offre de formation</a:t>
            </a:r>
          </a:p>
        </p:txBody>
      </p:sp>
      <p:pic>
        <p:nvPicPr>
          <p:cNvPr id="7" name="Graphique 6" descr="Index pointant vers la droite vu du côté du dos de la main">
            <a:extLst>
              <a:ext uri="{FF2B5EF4-FFF2-40B4-BE49-F238E27FC236}">
                <a16:creationId xmlns="" xmlns:a16="http://schemas.microsoft.com/office/drawing/2014/main" id="{9F87E175-6823-4BDE-BA48-1587B091A64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92113" y="3843274"/>
            <a:ext cx="360001" cy="360001"/>
          </a:xfrm>
          <a:prstGeom prst="rect">
            <a:avLst/>
          </a:prstGeom>
        </p:spPr>
      </p:pic>
      <p:pic>
        <p:nvPicPr>
          <p:cNvPr id="10" name="Graphique 6" descr="Index pointant vers la droite vu du côté du dos de la main">
            <a:extLst>
              <a:ext uri="{FF2B5EF4-FFF2-40B4-BE49-F238E27FC236}">
                <a16:creationId xmlns="" xmlns:a16="http://schemas.microsoft.com/office/drawing/2014/main" id="{9F87E175-6823-4BDE-BA48-1587B091A64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92113" y="4269640"/>
            <a:ext cx="360001" cy="360001"/>
          </a:xfrm>
          <a:prstGeom prst="rect">
            <a:avLst/>
          </a:prstGeom>
        </p:spPr>
      </p:pic>
      <p:pic>
        <p:nvPicPr>
          <p:cNvPr id="12" name="Image 11"/>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492113" y="1275606"/>
            <a:ext cx="4396594" cy="2285209"/>
          </a:xfrm>
          <a:prstGeom prst="rect">
            <a:avLst/>
          </a:prstGeom>
        </p:spPr>
      </p:pic>
      <p:pic>
        <p:nvPicPr>
          <p:cNvPr id="13" name="Image 12">
            <a:extLst>
              <a:ext uri="{FF2B5EF4-FFF2-40B4-BE49-F238E27FC236}">
                <a16:creationId xmlns="" xmlns:a16="http://schemas.microsoft.com/office/drawing/2014/main" id="{7B040C66-A718-41B4-A3A6-A3B3244E198B}"/>
              </a:ext>
            </a:extLst>
          </p:cNvPr>
          <p:cNvPicPr>
            <a:picLocks noChangeAspect="1"/>
          </p:cNvPicPr>
          <p:nvPr/>
        </p:nvPicPr>
        <p:blipFill>
          <a:blip r:embed="rId5"/>
          <a:stretch>
            <a:fillRect/>
          </a:stretch>
        </p:blipFill>
        <p:spPr>
          <a:xfrm>
            <a:off x="7524328" y="2420512"/>
            <a:ext cx="1014260" cy="1422762"/>
          </a:xfrm>
          <a:prstGeom prst="rect">
            <a:avLst/>
          </a:prstGeom>
        </p:spPr>
      </p:pic>
    </p:spTree>
    <p:extLst>
      <p:ext uri="{BB962C8B-B14F-4D97-AF65-F5344CB8AC3E}">
        <p14:creationId xmlns="" xmlns:p14="http://schemas.microsoft.com/office/powerpoint/2010/main" val="316521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4294967295"/>
          </p:nvPr>
        </p:nvSpPr>
        <p:spPr>
          <a:xfrm>
            <a:off x="453024" y="802292"/>
            <a:ext cx="8437558" cy="589186"/>
          </a:xfrm>
        </p:spPr>
        <p:txBody>
          <a:bodyPr/>
          <a:lstStyle/>
          <a:p>
            <a:pPr marL="0" indent="0" algn="l">
              <a:spcAft>
                <a:spcPts val="1800"/>
              </a:spcAft>
              <a:buNone/>
            </a:pPr>
            <a:r>
              <a:rPr lang="fr-FR" sz="1600" b="1" dirty="0" smtClean="0"/>
              <a:t>Pour chaque formation, </a:t>
            </a:r>
            <a:r>
              <a:rPr lang="fr-FR" sz="1600" b="1" dirty="0"/>
              <a:t>u</a:t>
            </a:r>
            <a:r>
              <a:rPr lang="fr-FR" sz="1600" b="1" dirty="0" smtClean="0"/>
              <a:t>ne fiche de présentation organisée en 6 rubriques clés, pour être plus claire, plus riche, plus transparente</a:t>
            </a:r>
            <a:endParaRPr lang="fr-FR" sz="1600" b="1" dirty="0"/>
          </a:p>
        </p:txBody>
      </p:sp>
      <p:sp>
        <p:nvSpPr>
          <p:cNvPr id="4" name="Espace réservé du texte 3"/>
          <p:cNvSpPr>
            <a:spLocks noGrp="1"/>
          </p:cNvSpPr>
          <p:nvPr>
            <p:ph type="body" sz="quarter" idx="4294967295"/>
          </p:nvPr>
        </p:nvSpPr>
        <p:spPr>
          <a:xfrm>
            <a:off x="289281" y="1454046"/>
            <a:ext cx="8601301" cy="3432280"/>
          </a:xfrm>
        </p:spPr>
        <p:txBody>
          <a:bodyPr/>
          <a:lstStyle/>
          <a:p>
            <a:pPr marL="171450" lvl="0" indent="-171450">
              <a:spcAft>
                <a:spcPts val="1200"/>
              </a:spcAft>
              <a:buClr>
                <a:srgbClr val="ED7454"/>
              </a:buClr>
              <a:buFont typeface="Arial" panose="020B0604020202020204" pitchFamily="34" charset="0"/>
              <a:buChar char="•"/>
            </a:pPr>
            <a:r>
              <a:rPr lang="fr-FR" sz="1200" b="1" dirty="0" smtClean="0">
                <a:solidFill>
                  <a:schemeClr val="bg1"/>
                </a:solidFill>
                <a:highlight>
                  <a:srgbClr val="0000FF"/>
                </a:highlight>
              </a:rPr>
              <a:t>Découvrir la formation et ses caractéristiques</a:t>
            </a:r>
            <a:r>
              <a:rPr lang="fr-FR" sz="1300" b="1" dirty="0" smtClean="0"/>
              <a:t> </a:t>
            </a:r>
            <a:r>
              <a:rPr lang="fr-FR" sz="1300" dirty="0">
                <a:solidFill>
                  <a:schemeClr val="tx1"/>
                </a:solidFill>
              </a:rPr>
              <a:t>: </a:t>
            </a:r>
            <a:r>
              <a:rPr lang="fr-FR" sz="1300" dirty="0" smtClean="0">
                <a:solidFill>
                  <a:schemeClr val="tx1"/>
                </a:solidFill>
              </a:rPr>
              <a:t>les </a:t>
            </a:r>
            <a:r>
              <a:rPr lang="fr-FR" sz="1300" dirty="0">
                <a:solidFill>
                  <a:schemeClr val="tx1"/>
                </a:solidFill>
              </a:rPr>
              <a:t>contenus et l’organisation des enseignements, </a:t>
            </a:r>
            <a:r>
              <a:rPr lang="fr-FR" sz="1300" dirty="0" smtClean="0">
                <a:solidFill>
                  <a:schemeClr val="tx1"/>
                </a:solidFill>
              </a:rPr>
              <a:t>les </a:t>
            </a:r>
            <a:r>
              <a:rPr lang="fr-FR" sz="1300" dirty="0">
                <a:solidFill>
                  <a:schemeClr val="tx1"/>
                </a:solidFill>
              </a:rPr>
              <a:t>dispositifs pédagogiques, les </a:t>
            </a:r>
            <a:r>
              <a:rPr lang="fr-FR" sz="1300" b="1" dirty="0" smtClean="0">
                <a:solidFill>
                  <a:schemeClr val="tx1"/>
                </a:solidFill>
              </a:rPr>
              <a:t>frais de scolarité</a:t>
            </a:r>
            <a:r>
              <a:rPr lang="fr-FR" sz="1300" dirty="0" smtClean="0">
                <a:solidFill>
                  <a:schemeClr val="tx1"/>
                </a:solidFill>
              </a:rPr>
              <a:t>, le règlement de la CVEC, les dates des journées portes ouvertes... </a:t>
            </a:r>
          </a:p>
          <a:p>
            <a:pPr marL="171450" lvl="0" indent="-171450">
              <a:spcAft>
                <a:spcPts val="1200"/>
              </a:spcAft>
              <a:buClr>
                <a:srgbClr val="ED7454"/>
              </a:buClr>
              <a:buFont typeface="Arial" panose="020B0604020202020204" pitchFamily="34" charset="0"/>
              <a:buChar char="•"/>
            </a:pPr>
            <a:r>
              <a:rPr lang="fr-FR" sz="1200" b="1" dirty="0" smtClean="0">
                <a:solidFill>
                  <a:schemeClr val="bg1"/>
                </a:solidFill>
                <a:highlight>
                  <a:srgbClr val="0000FF"/>
                </a:highlight>
              </a:rPr>
              <a:t>Comprendre les critères d’analyse des candidatures</a:t>
            </a:r>
            <a:r>
              <a:rPr lang="fr-FR" sz="1300" dirty="0">
                <a:solidFill>
                  <a:schemeClr val="tx1"/>
                </a:solidFill>
              </a:rPr>
              <a:t> </a:t>
            </a:r>
            <a:r>
              <a:rPr lang="fr-FR" sz="1300" dirty="0" smtClean="0">
                <a:solidFill>
                  <a:schemeClr val="tx1"/>
                </a:solidFill>
              </a:rPr>
              <a:t>à travers la représentation visuelle des critères définis par les formations (</a:t>
            </a:r>
            <a:r>
              <a:rPr lang="fr-FR" sz="1300" dirty="0">
                <a:solidFill>
                  <a:schemeClr val="tx1"/>
                </a:solidFill>
              </a:rPr>
              <a:t>résultats </a:t>
            </a:r>
            <a:r>
              <a:rPr lang="fr-FR" sz="1300" dirty="0" smtClean="0">
                <a:solidFill>
                  <a:schemeClr val="tx1"/>
                </a:solidFill>
              </a:rPr>
              <a:t>scolaires, </a:t>
            </a:r>
            <a:r>
              <a:rPr lang="fr-FR" sz="1300" dirty="0">
                <a:solidFill>
                  <a:schemeClr val="tx1"/>
                </a:solidFill>
              </a:rPr>
              <a:t>compétences </a:t>
            </a:r>
            <a:r>
              <a:rPr lang="fr-FR" sz="1300" dirty="0" smtClean="0">
                <a:solidFill>
                  <a:schemeClr val="tx1"/>
                </a:solidFill>
              </a:rPr>
              <a:t>et savoir-faire, </a:t>
            </a:r>
            <a:r>
              <a:rPr lang="fr-FR" sz="1300" dirty="0">
                <a:solidFill>
                  <a:schemeClr val="tx1"/>
                </a:solidFill>
              </a:rPr>
              <a:t>savoir-être, motivation et cohérence du </a:t>
            </a:r>
            <a:r>
              <a:rPr lang="fr-FR" sz="1300" dirty="0" smtClean="0">
                <a:solidFill>
                  <a:schemeClr val="tx1"/>
                </a:solidFill>
              </a:rPr>
              <a:t>projet, engagements….) avec leur degré d’importance, ainsi que des conseils pour formuler sa candidature </a:t>
            </a:r>
          </a:p>
          <a:p>
            <a:pPr marL="171450" lvl="0" indent="-171450">
              <a:spcAft>
                <a:spcPts val="1200"/>
              </a:spcAft>
              <a:buClr>
                <a:srgbClr val="ED7454"/>
              </a:buClr>
              <a:buFont typeface="Arial" panose="020B0604020202020204" pitchFamily="34" charset="0"/>
              <a:buChar char="•"/>
            </a:pPr>
            <a:r>
              <a:rPr lang="fr-FR" sz="1200" b="1" dirty="0" smtClean="0">
                <a:solidFill>
                  <a:schemeClr val="bg1"/>
                </a:solidFill>
                <a:highlight>
                  <a:srgbClr val="0000FF"/>
                </a:highlight>
              </a:rPr>
              <a:t>Consulter les modalités de candidature</a:t>
            </a:r>
            <a:r>
              <a:rPr lang="fr-FR" sz="1300" dirty="0">
                <a:solidFill>
                  <a:schemeClr val="tx1"/>
                </a:solidFill>
              </a:rPr>
              <a:t> en </a:t>
            </a:r>
            <a:r>
              <a:rPr lang="fr-FR" sz="1300" dirty="0" smtClean="0">
                <a:solidFill>
                  <a:schemeClr val="tx1"/>
                </a:solidFill>
              </a:rPr>
              <a:t>particulier les conditions pour candidater, les modalités </a:t>
            </a:r>
            <a:r>
              <a:rPr lang="fr-FR" sz="1300" dirty="0">
                <a:solidFill>
                  <a:schemeClr val="tx1"/>
                </a:solidFill>
              </a:rPr>
              <a:t>et calendrier des épreuves écrites/orales prévues par certaines formations sélectives et les éventuels frais associés</a:t>
            </a:r>
          </a:p>
          <a:p>
            <a:pPr marL="171450" indent="-171450">
              <a:spcAft>
                <a:spcPts val="1200"/>
              </a:spcAft>
              <a:buClr>
                <a:srgbClr val="ED7454"/>
              </a:buClr>
              <a:buFont typeface="Arial" panose="020B0604020202020204" pitchFamily="34" charset="0"/>
              <a:buChar char="•"/>
            </a:pPr>
            <a:r>
              <a:rPr lang="fr-FR" sz="1200" b="1" dirty="0" smtClean="0">
                <a:solidFill>
                  <a:schemeClr val="bg1"/>
                </a:solidFill>
                <a:highlight>
                  <a:srgbClr val="0000FF"/>
                </a:highlight>
              </a:rPr>
              <a:t>Visualiser les chiffres d’accès à la formation </a:t>
            </a:r>
            <a:r>
              <a:rPr lang="fr-FR" sz="1300" b="1" dirty="0"/>
              <a:t> </a:t>
            </a:r>
            <a:r>
              <a:rPr lang="fr-FR" sz="1300" b="1" dirty="0" smtClean="0"/>
              <a:t>:</a:t>
            </a:r>
            <a:r>
              <a:rPr lang="fr-FR" sz="1300" b="1" dirty="0">
                <a:solidFill>
                  <a:schemeClr val="tx1"/>
                </a:solidFill>
              </a:rPr>
              <a:t>  </a:t>
            </a:r>
            <a:r>
              <a:rPr lang="fr-FR" sz="1300" dirty="0" smtClean="0">
                <a:solidFill>
                  <a:schemeClr val="tx1"/>
                </a:solidFill>
              </a:rPr>
              <a:t>des données clés sur l’admission </a:t>
            </a:r>
            <a:r>
              <a:rPr lang="fr-FR" sz="1300" dirty="0">
                <a:solidFill>
                  <a:schemeClr val="tx1"/>
                </a:solidFill>
              </a:rPr>
              <a:t>en </a:t>
            </a:r>
            <a:r>
              <a:rPr lang="fr-FR" sz="1300" dirty="0" smtClean="0">
                <a:solidFill>
                  <a:schemeClr val="tx1"/>
                </a:solidFill>
              </a:rPr>
              <a:t>2024 et les possibilités d’accès  dans la formation pour les lycéens de terminale au cours des 3 dernières années </a:t>
            </a:r>
            <a:r>
              <a:rPr lang="fr-FR" sz="1400" b="1" i="1" dirty="0">
                <a:solidFill>
                  <a:srgbClr val="FF0000"/>
                </a:solidFill>
                <a:highlight>
                  <a:srgbClr val="0000FF"/>
                </a:highlight>
              </a:rPr>
              <a:t>Nouveauté 2025 </a:t>
            </a:r>
            <a:endParaRPr lang="fr-FR" sz="1300" i="1" dirty="0" smtClean="0">
              <a:solidFill>
                <a:schemeClr val="tx1"/>
              </a:solidFill>
            </a:endParaRPr>
          </a:p>
          <a:p>
            <a:pPr marL="171450" indent="-171450">
              <a:spcAft>
                <a:spcPts val="1200"/>
              </a:spcAft>
              <a:buClr>
                <a:srgbClr val="ED7454"/>
              </a:buClr>
              <a:buFont typeface="Arial" panose="020B0604020202020204" pitchFamily="34" charset="0"/>
              <a:buChar char="•"/>
            </a:pPr>
            <a:r>
              <a:rPr lang="fr-FR" sz="1200" b="1" dirty="0" smtClean="0">
                <a:solidFill>
                  <a:schemeClr val="bg1"/>
                </a:solidFill>
                <a:highlight>
                  <a:srgbClr val="0000FF"/>
                </a:highlight>
              </a:rPr>
              <a:t>Poursuivre ses études et connaitre les débouchés </a:t>
            </a:r>
            <a:r>
              <a:rPr lang="fr-FR" sz="1300" dirty="0" smtClean="0">
                <a:solidFill>
                  <a:schemeClr val="tx1"/>
                </a:solidFill>
              </a:rPr>
              <a:t>: des informations sur les taux de réussite, les possibilités </a:t>
            </a:r>
            <a:r>
              <a:rPr lang="fr-FR" sz="1300" dirty="0">
                <a:solidFill>
                  <a:schemeClr val="tx1"/>
                </a:solidFill>
              </a:rPr>
              <a:t>de poursuite </a:t>
            </a:r>
            <a:r>
              <a:rPr lang="fr-FR" sz="1300" dirty="0" smtClean="0">
                <a:solidFill>
                  <a:schemeClr val="tx1"/>
                </a:solidFill>
              </a:rPr>
              <a:t>d’études, les taux d’insertion et conditions d’emploi des sortants de la formation </a:t>
            </a:r>
            <a:r>
              <a:rPr lang="fr-FR" sz="1400" b="1" i="1" dirty="0">
                <a:solidFill>
                  <a:srgbClr val="FF0000"/>
                </a:solidFill>
                <a:highlight>
                  <a:srgbClr val="0000FF"/>
                </a:highlight>
              </a:rPr>
              <a:t>Nouveauté 2025 </a:t>
            </a:r>
          </a:p>
          <a:p>
            <a:pPr marL="171450" indent="-171450">
              <a:spcAft>
                <a:spcPts val="1200"/>
              </a:spcAft>
              <a:buClr>
                <a:srgbClr val="ED7454"/>
              </a:buClr>
              <a:buFont typeface="Arial" panose="020B0604020202020204" pitchFamily="34" charset="0"/>
              <a:buChar char="•"/>
            </a:pPr>
            <a:r>
              <a:rPr lang="fr-FR" sz="1200" b="1" dirty="0" smtClean="0">
                <a:solidFill>
                  <a:schemeClr val="bg1"/>
                </a:solidFill>
                <a:highlight>
                  <a:srgbClr val="0000FF"/>
                </a:highlight>
              </a:rPr>
              <a:t>Contacter et échanger avec l’établissement </a:t>
            </a:r>
            <a:r>
              <a:rPr lang="fr-FR" sz="1300" dirty="0" smtClean="0">
                <a:solidFill>
                  <a:schemeClr val="tx1"/>
                </a:solidFill>
              </a:rPr>
              <a:t> : contacts de </a:t>
            </a:r>
            <a:r>
              <a:rPr lang="fr-FR" sz="1300" dirty="0">
                <a:solidFill>
                  <a:schemeClr val="tx1"/>
                </a:solidFill>
              </a:rPr>
              <a:t>référents de la </a:t>
            </a:r>
            <a:r>
              <a:rPr lang="fr-FR" sz="1300" dirty="0" smtClean="0">
                <a:solidFill>
                  <a:schemeClr val="tx1"/>
                </a:solidFill>
              </a:rPr>
              <a:t>formation, notamment le référent </a:t>
            </a:r>
            <a:r>
              <a:rPr lang="fr-FR" sz="1300" dirty="0">
                <a:solidFill>
                  <a:schemeClr val="tx1"/>
                </a:solidFill>
              </a:rPr>
              <a:t>handicap </a:t>
            </a: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14</a:t>
            </a:fld>
            <a:endParaRPr lang="fr-FR"/>
          </a:p>
        </p:txBody>
      </p:sp>
      <p:sp>
        <p:nvSpPr>
          <p:cNvPr id="5" name="Rectangle à coins arrondis 4"/>
          <p:cNvSpPr/>
          <p:nvPr/>
        </p:nvSpPr>
        <p:spPr>
          <a:xfrm>
            <a:off x="3147393" y="180000"/>
            <a:ext cx="5744816" cy="418186"/>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smtClean="0">
                <a:solidFill>
                  <a:srgbClr val="000091"/>
                </a:solidFill>
                <a:latin typeface="Arial"/>
              </a:rPr>
              <a:t>La fiche de formation : tout savoir sur une formation</a:t>
            </a:r>
            <a:endParaRPr lang="fr-FR" sz="1400" b="1" kern="0" dirty="0">
              <a:solidFill>
                <a:srgbClr val="000091"/>
              </a:solidFill>
              <a:latin typeface="Arial"/>
            </a:endParaRPr>
          </a:p>
        </p:txBody>
      </p:sp>
    </p:spTree>
    <p:extLst>
      <p:ext uri="{BB962C8B-B14F-4D97-AF65-F5344CB8AC3E}">
        <p14:creationId xmlns="" xmlns:p14="http://schemas.microsoft.com/office/powerpoint/2010/main" val="22047859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5" y="843558"/>
            <a:ext cx="8496943" cy="4104456"/>
          </a:xfrm>
        </p:spPr>
        <p:txBody>
          <a:bodyPr>
            <a:noAutofit/>
          </a:bodyPr>
          <a:lstStyle/>
          <a:p>
            <a:pPr marL="285750" indent="-285750">
              <a:buClr>
                <a:schemeClr val="bg2"/>
              </a:buClr>
              <a:buFont typeface="Courier New" panose="02070309020205020404" pitchFamily="49" charset="0"/>
              <a:buChar char="o"/>
            </a:pPr>
            <a:endParaRPr lang="fr-FR" sz="1300" dirty="0">
              <a:solidFill>
                <a:schemeClr val="accent1"/>
              </a:solidFill>
            </a:endParaRPr>
          </a:p>
          <a:p>
            <a:pPr marL="285750" indent="-285750">
              <a:spcAft>
                <a:spcPts val="1200"/>
              </a:spcAft>
              <a:buClr>
                <a:schemeClr val="bg2"/>
              </a:buClr>
              <a:buFont typeface="Courier New" panose="02070309020205020404" pitchFamily="49" charset="0"/>
              <a:buChar char="o"/>
            </a:pPr>
            <a:r>
              <a:rPr lang="fr-FR" sz="1300" dirty="0">
                <a:solidFill>
                  <a:schemeClr val="accent1"/>
                </a:solidFill>
              </a:rPr>
              <a:t>Jusqu’à </a:t>
            </a:r>
            <a:r>
              <a:rPr lang="fr-FR" sz="1300" b="1" dirty="0">
                <a:solidFill>
                  <a:schemeClr val="bg1"/>
                </a:solidFill>
                <a:highlight>
                  <a:srgbClr val="0000FF"/>
                </a:highlight>
              </a:rPr>
              <a:t>10 vœux et 10 vœux supplémentaires</a:t>
            </a:r>
            <a:r>
              <a:rPr lang="fr-FR" sz="1300" dirty="0">
                <a:solidFill>
                  <a:schemeClr val="accent1"/>
                </a:solidFill>
              </a:rPr>
              <a:t> pour des formations en apprentissage</a:t>
            </a:r>
          </a:p>
          <a:p>
            <a:pPr marL="285750" indent="-285750">
              <a:spcAft>
                <a:spcPts val="1200"/>
              </a:spcAft>
              <a:buClr>
                <a:schemeClr val="bg2"/>
              </a:buClr>
              <a:buFont typeface="Courier New" panose="02070309020205020404" pitchFamily="49" charset="0"/>
              <a:buChar char="o"/>
            </a:pPr>
            <a:r>
              <a:rPr lang="fr-FR" sz="1300" dirty="0">
                <a:solidFill>
                  <a:schemeClr val="accent1"/>
                </a:solidFill>
              </a:rPr>
              <a:t>Possibilité de faire </a:t>
            </a:r>
            <a:r>
              <a:rPr lang="fr-FR" sz="1300" b="1" dirty="0">
                <a:solidFill>
                  <a:schemeClr val="bg1"/>
                </a:solidFill>
                <a:highlight>
                  <a:srgbClr val="0000FF"/>
                </a:highlight>
              </a:rPr>
              <a:t>des sous-vœux pour certaines filières sélectives </a:t>
            </a:r>
            <a:r>
              <a:rPr lang="fr-FR" sz="1300" dirty="0">
                <a:solidFill>
                  <a:schemeClr val="accent1"/>
                </a:solidFill>
              </a:rPr>
              <a:t> (Classes prépa, BTS, BUT, écoles de commerce, d'ingénieurs, IFSI, IEP, etc…) </a:t>
            </a:r>
          </a:p>
          <a:p>
            <a:pPr marL="285750" indent="-285750">
              <a:spcAft>
                <a:spcPts val="1200"/>
              </a:spcAft>
              <a:buClr>
                <a:schemeClr val="bg2"/>
              </a:buClr>
              <a:buFont typeface="Courier New" panose="02070309020205020404" pitchFamily="49" charset="0"/>
              <a:buChar char="o"/>
            </a:pPr>
            <a:r>
              <a:rPr lang="fr-FR" sz="1300" b="1" dirty="0">
                <a:solidFill>
                  <a:schemeClr val="bg1"/>
                </a:solidFill>
                <a:highlight>
                  <a:srgbClr val="0000FF"/>
                </a:highlight>
              </a:rPr>
              <a:t>Les vœux sont formulés librement par les candidats (pas de classement par ordre de priorité) </a:t>
            </a:r>
            <a:r>
              <a:rPr lang="fr-FR" sz="1300" dirty="0">
                <a:solidFill>
                  <a:schemeClr val="accent1"/>
                </a:solidFill>
              </a:rPr>
              <a:t>: une réponse sera apportée pour chaque vœu formulé à compter du 2 juin 2025</a:t>
            </a:r>
          </a:p>
          <a:p>
            <a:pPr marL="285750" indent="-285750">
              <a:spcAft>
                <a:spcPts val="1200"/>
              </a:spcAft>
              <a:buClr>
                <a:schemeClr val="bg2"/>
              </a:buClr>
              <a:buFont typeface="Courier New" panose="02070309020205020404" pitchFamily="49" charset="0"/>
              <a:buChar char="o"/>
            </a:pPr>
            <a:r>
              <a:rPr lang="fr-FR" sz="1300" b="1" dirty="0">
                <a:solidFill>
                  <a:schemeClr val="bg1"/>
                </a:solidFill>
                <a:highlight>
                  <a:srgbClr val="0000FF"/>
                </a:highlight>
              </a:rPr>
              <a:t>La date de formulation du vœu n’est pas prise en compte </a:t>
            </a:r>
            <a:r>
              <a:rPr lang="fr-FR" sz="1300" dirty="0">
                <a:solidFill>
                  <a:schemeClr val="accent1"/>
                </a:solidFill>
              </a:rPr>
              <a:t>pour l’examen du dossier </a:t>
            </a:r>
          </a:p>
          <a:p>
            <a:pPr marL="285750" indent="-285750">
              <a:spcAft>
                <a:spcPts val="1200"/>
              </a:spcAft>
              <a:buClr>
                <a:schemeClr val="bg2"/>
              </a:buClr>
              <a:buFont typeface="Courier New" panose="02070309020205020404" pitchFamily="49" charset="0"/>
              <a:buChar char="o"/>
            </a:pPr>
            <a:r>
              <a:rPr lang="fr-FR" sz="1300" b="1" dirty="0">
                <a:solidFill>
                  <a:schemeClr val="bg1"/>
                </a:solidFill>
                <a:highlight>
                  <a:srgbClr val="0000FF"/>
                </a:highlight>
              </a:rPr>
              <a:t>Chaque formation n’a connaissance que des vœux formulés pour elle :</a:t>
            </a:r>
            <a:r>
              <a:rPr lang="fr-FR" sz="1300" dirty="0">
                <a:solidFill>
                  <a:schemeClr val="accent1"/>
                </a:solidFill>
              </a:rPr>
              <a:t> elle ne connait pas les autres vœux formulés  par les candidats</a:t>
            </a:r>
          </a:p>
          <a:p>
            <a:pPr marL="285750" indent="-285750">
              <a:spcAft>
                <a:spcPts val="1200"/>
              </a:spcAft>
              <a:buClr>
                <a:schemeClr val="bg2"/>
              </a:buClr>
              <a:buFont typeface="Courier New" panose="02070309020205020404" pitchFamily="49" charset="0"/>
              <a:buChar char="o"/>
            </a:pPr>
            <a:r>
              <a:rPr lang="fr-FR" sz="1300" b="1" dirty="0">
                <a:solidFill>
                  <a:schemeClr val="bg1"/>
                </a:solidFill>
                <a:highlight>
                  <a:srgbClr val="0000FF"/>
                </a:highlight>
              </a:rPr>
              <a:t>Quand un candidat accepte une formation, il a toujours la possibilité de conserver des vœux pour lesquels il est en liste d’attente</a:t>
            </a:r>
            <a:r>
              <a:rPr lang="fr-FR" sz="1300" dirty="0">
                <a:solidFill>
                  <a:schemeClr val="accent1"/>
                </a:solidFill>
              </a:rPr>
              <a:t> et qui l’intéressent davantage</a:t>
            </a:r>
          </a:p>
          <a:p>
            <a:pPr marL="269875">
              <a:spcAft>
                <a:spcPts val="600"/>
              </a:spcAft>
              <a:buClr>
                <a:schemeClr val="bg2"/>
              </a:buClr>
              <a:tabLst>
                <a:tab pos="269875" algn="l"/>
              </a:tabLst>
            </a:pPr>
            <a:r>
              <a:rPr lang="fr-FR" sz="1400" b="1" dirty="0">
                <a:solidFill>
                  <a:srgbClr val="FF0000"/>
                </a:solidFill>
              </a:rPr>
              <a:t>E</a:t>
            </a:r>
            <a:r>
              <a:rPr lang="fr-FR" sz="1300" b="1" dirty="0">
                <a:solidFill>
                  <a:srgbClr val="FF0000"/>
                </a:solidFill>
              </a:rPr>
              <a:t>ntre le 6 et le 10 juin 2025</a:t>
            </a:r>
            <a:r>
              <a:rPr lang="fr-FR" sz="1300" dirty="0">
                <a:solidFill>
                  <a:schemeClr val="accent1"/>
                </a:solidFill>
              </a:rPr>
              <a:t>, il devra toutefois classer ses vœux en attente par ordre de préférence</a:t>
            </a:r>
            <a:r>
              <a:rPr lang="fr-FR" sz="1300" dirty="0"/>
              <a:t> </a:t>
            </a:r>
          </a:p>
          <a:p>
            <a:pPr marL="269875">
              <a:spcAft>
                <a:spcPts val="1200"/>
              </a:spcAft>
              <a:buClr>
                <a:schemeClr val="bg2"/>
              </a:buClr>
              <a:tabLst>
                <a:tab pos="269875" algn="l"/>
              </a:tabLst>
            </a:pPr>
            <a:r>
              <a:rPr lang="fr-FR" sz="1300" dirty="0">
                <a:solidFill>
                  <a:schemeClr val="accent1"/>
                </a:solidFill>
              </a:rPr>
              <a:t>&gt;&gt; </a:t>
            </a:r>
            <a:r>
              <a:rPr lang="fr-FR" sz="1300" b="1" dirty="0">
                <a:solidFill>
                  <a:schemeClr val="accent1"/>
                </a:solidFill>
                <a:effectLst>
                  <a:outerShdw blurRad="38100" dist="38100" dir="2700000" algn="tl">
                    <a:srgbClr val="000000">
                      <a:alpha val="43137"/>
                    </a:srgbClr>
                  </a:outerShdw>
                </a:effectLst>
              </a:rPr>
              <a:t>Objectif</a:t>
            </a:r>
            <a:r>
              <a:rPr lang="fr-FR" sz="1300" dirty="0">
                <a:solidFill>
                  <a:schemeClr val="accent1"/>
                </a:solidFill>
              </a:rPr>
              <a:t> : </a:t>
            </a:r>
            <a:r>
              <a:rPr lang="fr-FR" sz="1300" b="1" dirty="0">
                <a:solidFill>
                  <a:schemeClr val="accent1"/>
                </a:solidFill>
                <a:effectLst>
                  <a:outerShdw blurRad="38100" dist="38100" dir="2700000" algn="tl">
                    <a:srgbClr val="000000">
                      <a:alpha val="43137"/>
                    </a:srgbClr>
                  </a:outerShdw>
                </a:effectLst>
              </a:rPr>
              <a:t>accélérer le rythme d’envoi des propositions </a:t>
            </a:r>
            <a:r>
              <a:rPr lang="fr-FR" sz="1300" dirty="0">
                <a:solidFill>
                  <a:schemeClr val="accent1"/>
                </a:solidFill>
              </a:rPr>
              <a:t>pour augmenter encore la part de lycéens ayant au moins une proposition avant les épreuves écrites  du baccalauréat</a:t>
            </a: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15</a:t>
            </a:fld>
            <a:endParaRPr lang="fr-FR" dirty="0"/>
          </a:p>
        </p:txBody>
      </p:sp>
      <p:sp>
        <p:nvSpPr>
          <p:cNvPr id="2" name="Rectangle à coins arrondis 6">
            <a:extLst>
              <a:ext uri="{FF2B5EF4-FFF2-40B4-BE49-F238E27FC236}">
                <a16:creationId xmlns="" xmlns:a16="http://schemas.microsoft.com/office/drawing/2014/main" id="{55AD3F10-A19C-E585-9AE7-4D63D855983E}"/>
              </a:ext>
            </a:extLst>
          </p:cNvPr>
          <p:cNvSpPr/>
          <p:nvPr/>
        </p:nvSpPr>
        <p:spPr>
          <a:xfrm>
            <a:off x="5220072" y="195486"/>
            <a:ext cx="3456385"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Quelques règles importantes à retenir</a:t>
            </a:r>
          </a:p>
        </p:txBody>
      </p:sp>
    </p:spTree>
    <p:extLst>
      <p:ext uri="{BB962C8B-B14F-4D97-AF65-F5344CB8AC3E}">
        <p14:creationId xmlns="" xmlns:p14="http://schemas.microsoft.com/office/powerpoint/2010/main" val="679528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336" y="915646"/>
            <a:ext cx="8424000" cy="720000"/>
          </a:xfrm>
        </p:spPr>
        <p:txBody>
          <a:bodyPr/>
          <a:lstStyle/>
          <a:p>
            <a:r>
              <a:rPr lang="fr-FR" sz="2200" dirty="0"/>
              <a:t>Focus sur les vœux multiples (1/4) </a:t>
            </a:r>
          </a:p>
        </p:txBody>
      </p:sp>
      <p:sp>
        <p:nvSpPr>
          <p:cNvPr id="3" name="Espace réservé du contenu 2"/>
          <p:cNvSpPr>
            <a:spLocks noGrp="1"/>
          </p:cNvSpPr>
          <p:nvPr>
            <p:ph sz="quarter" idx="4294967295"/>
          </p:nvPr>
        </p:nvSpPr>
        <p:spPr>
          <a:xfrm>
            <a:off x="251522" y="1431720"/>
            <a:ext cx="8406337" cy="3435886"/>
          </a:xfrm>
        </p:spPr>
        <p:txBody>
          <a:bodyPr/>
          <a:lstStyle/>
          <a:p>
            <a:pPr marL="0" lvl="1" indent="0" defTabSz="457200">
              <a:lnSpc>
                <a:spcPct val="110000"/>
              </a:lnSpc>
              <a:spcBef>
                <a:spcPct val="20000"/>
              </a:spcBef>
              <a:spcAft>
                <a:spcPts val="0"/>
              </a:spcAft>
              <a:buClr>
                <a:srgbClr val="FF0000"/>
              </a:buClr>
              <a:buNone/>
              <a:defRPr/>
            </a:pPr>
            <a:r>
              <a:rPr lang="fr-FR" sz="1800" b="1" dirty="0">
                <a:solidFill>
                  <a:srgbClr val="EC130E"/>
                </a:solidFill>
              </a:rPr>
              <a:t>&gt; </a:t>
            </a:r>
            <a:r>
              <a:rPr lang="fr-FR" sz="1600" b="1" dirty="0">
                <a:solidFill>
                  <a:schemeClr val="bg1"/>
                </a:solidFill>
                <a:highlight>
                  <a:srgbClr val="0000FF"/>
                </a:highlight>
              </a:rPr>
              <a:t>Un vœu multiple est un regroupement de plusieurs formations </a:t>
            </a:r>
            <a:r>
              <a:rPr lang="fr-FR" sz="1600" b="1" dirty="0" smtClean="0">
                <a:solidFill>
                  <a:schemeClr val="bg1"/>
                </a:solidFill>
                <a:highlight>
                  <a:srgbClr val="0000FF"/>
                </a:highlight>
              </a:rPr>
              <a:t>similaires</a:t>
            </a:r>
            <a:r>
              <a:rPr lang="fr-FR" sz="1600" dirty="0" smtClean="0">
                <a:solidFill>
                  <a:schemeClr val="tx1"/>
                </a:solidFill>
              </a:rPr>
              <a:t> (</a:t>
            </a:r>
            <a:r>
              <a:rPr lang="fr-FR" sz="1600" i="1" dirty="0" smtClean="0">
                <a:solidFill>
                  <a:schemeClr val="tx1"/>
                </a:solidFill>
              </a:rPr>
              <a:t>exemple</a:t>
            </a:r>
            <a:r>
              <a:rPr lang="fr-FR" sz="1600" i="1" dirty="0">
                <a:solidFill>
                  <a:schemeClr val="tx1"/>
                </a:solidFill>
              </a:rPr>
              <a:t> : le vœu multiple BTS « Management commercial opérationnel » qui regroupe toutes les formations de BTS « MCO » à l’échelle nationale).</a:t>
            </a:r>
          </a:p>
          <a:p>
            <a:pPr marL="0" lvl="1" indent="0" defTabSz="457200">
              <a:lnSpc>
                <a:spcPct val="110000"/>
              </a:lnSpc>
              <a:spcBef>
                <a:spcPct val="20000"/>
              </a:spcBef>
              <a:spcAft>
                <a:spcPts val="0"/>
              </a:spcAft>
              <a:buClr>
                <a:srgbClr val="FF0000"/>
              </a:buClr>
              <a:buNone/>
              <a:defRPr/>
            </a:pPr>
            <a:endParaRPr lang="fr-FR" sz="200" dirty="0">
              <a:solidFill>
                <a:srgbClr val="3D566E"/>
              </a:solidFill>
            </a:endParaRPr>
          </a:p>
          <a:p>
            <a:pPr marL="0" lvl="1" indent="0" defTabSz="457200">
              <a:lnSpc>
                <a:spcPct val="110000"/>
              </a:lnSpc>
              <a:spcBef>
                <a:spcPct val="20000"/>
              </a:spcBef>
              <a:spcAft>
                <a:spcPts val="0"/>
              </a:spcAft>
              <a:buClr>
                <a:srgbClr val="FF0000"/>
              </a:buClr>
              <a:buNone/>
              <a:defRPr/>
            </a:pPr>
            <a:r>
              <a:rPr lang="fr-FR" sz="1600" b="1" dirty="0">
                <a:solidFill>
                  <a:srgbClr val="EC130E"/>
                </a:solidFill>
              </a:rPr>
              <a:t>&gt; </a:t>
            </a:r>
            <a:r>
              <a:rPr lang="fr-FR" sz="1600" b="1" dirty="0">
                <a:solidFill>
                  <a:schemeClr val="bg1"/>
                </a:solidFill>
                <a:highlight>
                  <a:srgbClr val="0000FF"/>
                </a:highlight>
              </a:rPr>
              <a:t>Un vœu multiple compte pour un </a:t>
            </a:r>
            <a:r>
              <a:rPr lang="fr-FR" sz="1600" b="1" dirty="0" smtClean="0">
                <a:solidFill>
                  <a:schemeClr val="bg1"/>
                </a:solidFill>
                <a:highlight>
                  <a:srgbClr val="0000FF"/>
                </a:highlight>
              </a:rPr>
              <a:t>vœu</a:t>
            </a:r>
            <a:r>
              <a:rPr lang="fr-FR" sz="1600" dirty="0" smtClean="0">
                <a:solidFill>
                  <a:schemeClr val="tx1"/>
                </a:solidFill>
              </a:rPr>
              <a:t> parmi </a:t>
            </a:r>
            <a:r>
              <a:rPr lang="fr-FR" sz="1600" dirty="0">
                <a:solidFill>
                  <a:schemeClr val="tx1"/>
                </a:solidFill>
              </a:rPr>
              <a:t>les 10 vœux possibles.</a:t>
            </a:r>
          </a:p>
          <a:p>
            <a:pPr marL="0" lvl="1" indent="0" defTabSz="457200">
              <a:spcBef>
                <a:spcPts val="0"/>
              </a:spcBef>
              <a:spcAft>
                <a:spcPts val="0"/>
              </a:spcAft>
              <a:buClr>
                <a:srgbClr val="FF0000"/>
              </a:buClr>
              <a:buNone/>
              <a:defRPr/>
            </a:pPr>
            <a:endParaRPr lang="fr-FR" sz="800" dirty="0">
              <a:solidFill>
                <a:srgbClr val="3D566E"/>
              </a:solidFill>
            </a:endParaRPr>
          </a:p>
          <a:p>
            <a:pPr marL="0" lvl="1" indent="0" defTabSz="457200">
              <a:lnSpc>
                <a:spcPct val="110000"/>
              </a:lnSpc>
              <a:spcBef>
                <a:spcPct val="20000"/>
              </a:spcBef>
              <a:spcAft>
                <a:spcPts val="0"/>
              </a:spcAft>
              <a:buClr>
                <a:srgbClr val="FF0000"/>
              </a:buClr>
              <a:buNone/>
              <a:defRPr/>
            </a:pPr>
            <a:r>
              <a:rPr lang="fr-FR" sz="1600" b="1" dirty="0" smtClean="0">
                <a:solidFill>
                  <a:srgbClr val="EC130E"/>
                </a:solidFill>
              </a:rPr>
              <a:t>&gt; </a:t>
            </a:r>
            <a:r>
              <a:rPr lang="fr-FR" sz="1600" b="1" dirty="0">
                <a:solidFill>
                  <a:schemeClr val="bg1"/>
                </a:solidFill>
                <a:highlight>
                  <a:srgbClr val="0000FF"/>
                </a:highlight>
              </a:rPr>
              <a:t>Chaque vœu multiple est composé de sous-vœux qui correspondent chacun à un établissement différent</a:t>
            </a:r>
            <a:r>
              <a:rPr lang="fr-FR" sz="1600" b="1" dirty="0" smtClean="0">
                <a:solidFill>
                  <a:schemeClr val="bg1"/>
                </a:solidFill>
                <a:highlight>
                  <a:srgbClr val="0000FF"/>
                </a:highlight>
              </a:rPr>
              <a:t>.</a:t>
            </a:r>
            <a:r>
              <a:rPr lang="fr-FR" sz="1600" dirty="0" smtClean="0">
                <a:solidFill>
                  <a:schemeClr val="tx1"/>
                </a:solidFill>
              </a:rPr>
              <a:t> Vous </a:t>
            </a:r>
            <a:r>
              <a:rPr lang="fr-FR" sz="1600" dirty="0">
                <a:solidFill>
                  <a:schemeClr val="tx1"/>
                </a:solidFill>
              </a:rPr>
              <a:t>pouvez choisir un ou plusieurs établissements, sans avoir besoin de les classer. </a:t>
            </a:r>
            <a:endParaRPr lang="fr-FR" sz="1600" dirty="0" smtClean="0">
              <a:solidFill>
                <a:schemeClr val="tx1"/>
              </a:solidFill>
            </a:endParaRPr>
          </a:p>
          <a:p>
            <a:pPr marL="0" lvl="1" indent="0" defTabSz="457200">
              <a:lnSpc>
                <a:spcPct val="110000"/>
              </a:lnSpc>
              <a:spcBef>
                <a:spcPct val="20000"/>
              </a:spcBef>
              <a:spcAft>
                <a:spcPts val="0"/>
              </a:spcAft>
              <a:buClr>
                <a:srgbClr val="FF0000"/>
              </a:buClr>
              <a:buNone/>
              <a:defRPr/>
            </a:pPr>
            <a:r>
              <a:rPr lang="fr-FR" sz="1600" b="1" dirty="0">
                <a:solidFill>
                  <a:srgbClr val="EC130E"/>
                </a:solidFill>
              </a:rPr>
              <a:t>&gt; </a:t>
            </a:r>
            <a:r>
              <a:rPr lang="fr-FR" sz="1600" b="1" dirty="0" smtClean="0">
                <a:solidFill>
                  <a:schemeClr val="bg1"/>
                </a:solidFill>
                <a:highlight>
                  <a:srgbClr val="0000FF"/>
                </a:highlight>
              </a:rPr>
              <a:t>Sauf exception (</a:t>
            </a:r>
            <a:r>
              <a:rPr lang="fr-FR" sz="1600" b="1" dirty="0" smtClean="0">
                <a:solidFill>
                  <a:srgbClr val="FF0000"/>
                </a:solidFill>
                <a:highlight>
                  <a:srgbClr val="0000FF"/>
                </a:highlight>
              </a:rPr>
              <a:t>PASS Ile-de-France</a:t>
            </a:r>
            <a:r>
              <a:rPr lang="fr-FR" sz="1600" b="1" dirty="0" smtClean="0">
                <a:solidFill>
                  <a:schemeClr val="bg1"/>
                </a:solidFill>
                <a:highlight>
                  <a:srgbClr val="0000FF"/>
                </a:highlight>
              </a:rPr>
              <a:t>), il n’y a pas de vœu </a:t>
            </a:r>
            <a:r>
              <a:rPr lang="fr-FR" sz="1600" b="1" dirty="0">
                <a:solidFill>
                  <a:schemeClr val="bg1"/>
                </a:solidFill>
                <a:highlight>
                  <a:srgbClr val="0000FF"/>
                </a:highlight>
              </a:rPr>
              <a:t>multiple </a:t>
            </a:r>
            <a:r>
              <a:rPr lang="fr-FR" sz="1600" b="1" dirty="0" smtClean="0">
                <a:solidFill>
                  <a:schemeClr val="bg1"/>
                </a:solidFill>
                <a:highlight>
                  <a:srgbClr val="0000FF"/>
                </a:highlight>
              </a:rPr>
              <a:t>pour les </a:t>
            </a:r>
            <a:r>
              <a:rPr lang="fr-FR" sz="1600" b="1" dirty="0">
                <a:solidFill>
                  <a:schemeClr val="bg1"/>
                </a:solidFill>
                <a:highlight>
                  <a:srgbClr val="0000FF"/>
                </a:highlight>
              </a:rPr>
              <a:t>l</a:t>
            </a:r>
            <a:r>
              <a:rPr lang="fr-FR" sz="1600" b="1" dirty="0" smtClean="0">
                <a:solidFill>
                  <a:schemeClr val="bg1"/>
                </a:solidFill>
                <a:highlight>
                  <a:srgbClr val="0000FF"/>
                </a:highlight>
              </a:rPr>
              <a:t>icences </a:t>
            </a:r>
            <a:endParaRPr lang="fr-FR" sz="1600" dirty="0">
              <a:solidFill>
                <a:srgbClr val="3D566E"/>
              </a:solidFill>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16</a:t>
            </a:fld>
            <a:endParaRPr lang="fr-FR"/>
          </a:p>
        </p:txBody>
      </p:sp>
      <p:sp>
        <p:nvSpPr>
          <p:cNvPr id="8" name="Rectangle à coins arrondis 7"/>
          <p:cNvSpPr/>
          <p:nvPr/>
        </p:nvSpPr>
        <p:spPr>
          <a:xfrm>
            <a:off x="4886325" y="86105"/>
            <a:ext cx="38787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vœux multiples, pour vous donner plus d’opportunités</a:t>
            </a:r>
          </a:p>
        </p:txBody>
      </p:sp>
      <p:sp>
        <p:nvSpPr>
          <p:cNvPr id="4" name="Rectangle à coins arrondis 3"/>
          <p:cNvSpPr/>
          <p:nvPr/>
        </p:nvSpPr>
        <p:spPr>
          <a:xfrm>
            <a:off x="342336" y="4081695"/>
            <a:ext cx="8335921" cy="846483"/>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457200">
              <a:lnSpc>
                <a:spcPct val="90000"/>
              </a:lnSpc>
              <a:buSzPct val="100000"/>
              <a:defRPr/>
            </a:pPr>
            <a:r>
              <a:rPr lang="fr-FR" sz="1600" b="1" u="sng" dirty="0">
                <a:solidFill>
                  <a:schemeClr val="bg1"/>
                </a:solidFill>
              </a:rPr>
              <a:t>A noter</a:t>
            </a:r>
            <a:r>
              <a:rPr lang="fr-FR" sz="1600" b="1" dirty="0">
                <a:solidFill>
                  <a:schemeClr val="bg1"/>
                </a:solidFill>
              </a:rPr>
              <a:t> </a:t>
            </a:r>
            <a:r>
              <a:rPr lang="fr-FR" sz="1400" kern="0" dirty="0">
                <a:solidFill>
                  <a:schemeClr val="bg1"/>
                </a:solidFill>
              </a:rPr>
              <a:t>: </a:t>
            </a:r>
            <a:r>
              <a:rPr lang="fr-FR" sz="1600" kern="0" dirty="0">
                <a:solidFill>
                  <a:schemeClr val="bg1"/>
                </a:solidFill>
              </a:rPr>
              <a:t>Il n’est possible de sélectionner que 5 vœux multiples maximum pour les filières IFSI, orthoptie, audioprothèse et orthophonie qui sont regroupées au niveau territorial.</a:t>
            </a:r>
          </a:p>
        </p:txBody>
      </p:sp>
    </p:spTree>
    <p:extLst>
      <p:ext uri="{BB962C8B-B14F-4D97-AF65-F5344CB8AC3E}">
        <p14:creationId xmlns="" xmlns:p14="http://schemas.microsoft.com/office/powerpoint/2010/main" val="26665028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1"/>
            <a:ext cx="8424000" cy="447614"/>
          </a:xfrm>
        </p:spPr>
        <p:txBody>
          <a:bodyPr/>
          <a:lstStyle/>
          <a:p>
            <a:r>
              <a:rPr lang="fr-FR" sz="2200" dirty="0"/>
              <a:t>Focus sur les vœux multiples (2/4) </a:t>
            </a:r>
          </a:p>
        </p:txBody>
      </p:sp>
      <p:sp>
        <p:nvSpPr>
          <p:cNvPr id="3" name="Espace réservé du contenu 2"/>
          <p:cNvSpPr>
            <a:spLocks noGrp="1"/>
          </p:cNvSpPr>
          <p:nvPr>
            <p:ph sz="quarter" idx="4294967295"/>
          </p:nvPr>
        </p:nvSpPr>
        <p:spPr>
          <a:xfrm>
            <a:off x="251520" y="1285131"/>
            <a:ext cx="8424000" cy="3507894"/>
          </a:xfrm>
        </p:spPr>
        <p:txBody>
          <a:bodyPr/>
          <a:lstStyle/>
          <a:p>
            <a:r>
              <a:rPr lang="fr-FR" sz="1800" b="1" dirty="0" smtClean="0"/>
              <a:t>Les </a:t>
            </a:r>
            <a:r>
              <a:rPr lang="fr-FR" sz="1800" b="1" dirty="0"/>
              <a:t>formations dont </a:t>
            </a:r>
            <a:r>
              <a:rPr lang="fr-FR" sz="1800" b="1" u="sng" dirty="0"/>
              <a:t>le nombre de sous-vœux </a:t>
            </a:r>
            <a:r>
              <a:rPr lang="fr-FR" sz="1700" b="1" u="sng" dirty="0"/>
              <a:t>est limité à 10 par vœu multiple dans la limite de 20 sous-vœux au total</a:t>
            </a:r>
            <a:r>
              <a:rPr lang="fr-FR" sz="1800" b="1" dirty="0"/>
              <a:t> : </a:t>
            </a:r>
            <a:endParaRPr lang="fr-FR" sz="800" b="1" dirty="0"/>
          </a:p>
          <a:p>
            <a:pPr>
              <a:lnSpc>
                <a:spcPct val="150000"/>
              </a:lnSpc>
            </a:pPr>
            <a:r>
              <a:rPr lang="fr-FR" sz="1600" b="1" dirty="0" smtClean="0">
                <a:solidFill>
                  <a:srgbClr val="EC130E"/>
                </a:solidFill>
              </a:rPr>
              <a:t>&gt; </a:t>
            </a:r>
            <a:r>
              <a:rPr lang="fr-FR" sz="1600" b="1" dirty="0" smtClean="0">
                <a:solidFill>
                  <a:schemeClr val="bg1"/>
                </a:solidFill>
                <a:highlight>
                  <a:srgbClr val="0000FF"/>
                </a:highlight>
              </a:rPr>
              <a:t>Les </a:t>
            </a:r>
            <a:r>
              <a:rPr lang="fr-FR" sz="1600" b="1" dirty="0">
                <a:solidFill>
                  <a:schemeClr val="bg1"/>
                </a:solidFill>
                <a:highlight>
                  <a:srgbClr val="0000FF"/>
                </a:highlight>
              </a:rPr>
              <a:t>BTS et les </a:t>
            </a:r>
            <a:r>
              <a:rPr lang="fr-FR" sz="1600" b="1" dirty="0" smtClean="0">
                <a:solidFill>
                  <a:schemeClr val="bg1"/>
                </a:solidFill>
                <a:highlight>
                  <a:srgbClr val="0000FF"/>
                </a:highlight>
              </a:rPr>
              <a:t>BUT</a:t>
            </a:r>
            <a:r>
              <a:rPr lang="fr-FR" sz="1600" dirty="0" smtClean="0">
                <a:solidFill>
                  <a:schemeClr val="tx1"/>
                </a:solidFill>
              </a:rPr>
              <a:t> regroupés </a:t>
            </a:r>
            <a:r>
              <a:rPr lang="fr-FR" sz="1600" dirty="0">
                <a:solidFill>
                  <a:schemeClr val="tx1"/>
                </a:solidFill>
              </a:rPr>
              <a:t>par </a:t>
            </a:r>
            <a:r>
              <a:rPr lang="fr-FR" sz="1600" b="1" dirty="0">
                <a:solidFill>
                  <a:schemeClr val="tx1"/>
                </a:solidFill>
              </a:rPr>
              <a:t>spécialité à l’échelle nationale </a:t>
            </a:r>
            <a:endParaRPr lang="fr-FR" sz="1600" b="1" dirty="0" smtClean="0">
              <a:solidFill>
                <a:schemeClr val="tx1"/>
              </a:solidFill>
            </a:endParaRPr>
          </a:p>
          <a:p>
            <a:pPr>
              <a:lnSpc>
                <a:spcPct val="150000"/>
              </a:lnSpc>
            </a:pPr>
            <a:r>
              <a:rPr lang="fr-FR" sz="1600" b="1" dirty="0">
                <a:solidFill>
                  <a:srgbClr val="EC130E"/>
                </a:solidFill>
              </a:rPr>
              <a:t>&gt; </a:t>
            </a:r>
            <a:r>
              <a:rPr lang="fr-FR" sz="1600" b="1" dirty="0" smtClean="0">
                <a:solidFill>
                  <a:schemeClr val="bg1"/>
                </a:solidFill>
                <a:highlight>
                  <a:srgbClr val="0000FF"/>
                </a:highlight>
              </a:rPr>
              <a:t>Les </a:t>
            </a:r>
            <a:r>
              <a:rPr lang="fr-FR" sz="1600" b="1" dirty="0">
                <a:solidFill>
                  <a:schemeClr val="bg1"/>
                </a:solidFill>
                <a:highlight>
                  <a:srgbClr val="0000FF"/>
                </a:highlight>
              </a:rPr>
              <a:t>DN </a:t>
            </a:r>
            <a:r>
              <a:rPr lang="fr-FR" sz="1600" b="1" dirty="0" smtClean="0">
                <a:solidFill>
                  <a:schemeClr val="bg1"/>
                </a:solidFill>
                <a:highlight>
                  <a:srgbClr val="0000FF"/>
                </a:highlight>
              </a:rPr>
              <a:t>MADE</a:t>
            </a:r>
            <a:r>
              <a:rPr lang="fr-FR" sz="1600" dirty="0" smtClean="0">
                <a:solidFill>
                  <a:schemeClr val="tx1"/>
                </a:solidFill>
              </a:rPr>
              <a:t> regroupés </a:t>
            </a:r>
            <a:r>
              <a:rPr lang="fr-FR" sz="1600" dirty="0">
                <a:solidFill>
                  <a:schemeClr val="tx1"/>
                </a:solidFill>
              </a:rPr>
              <a:t>par </a:t>
            </a:r>
            <a:r>
              <a:rPr lang="fr-FR" sz="1600" b="1" dirty="0">
                <a:solidFill>
                  <a:schemeClr val="tx1"/>
                </a:solidFill>
              </a:rPr>
              <a:t>mention à l’échelle nationale </a:t>
            </a:r>
          </a:p>
          <a:p>
            <a:pPr>
              <a:lnSpc>
                <a:spcPct val="150000"/>
              </a:lnSpc>
            </a:pPr>
            <a:r>
              <a:rPr lang="fr-FR" sz="1600" b="1" dirty="0">
                <a:solidFill>
                  <a:srgbClr val="EC130E"/>
                </a:solidFill>
              </a:rPr>
              <a:t>&gt; </a:t>
            </a:r>
            <a:r>
              <a:rPr lang="fr-FR" sz="1600" b="1" dirty="0" smtClean="0">
                <a:solidFill>
                  <a:schemeClr val="bg1"/>
                </a:solidFill>
                <a:highlight>
                  <a:srgbClr val="0000FF"/>
                </a:highlight>
              </a:rPr>
              <a:t>Les DCG</a:t>
            </a:r>
            <a:r>
              <a:rPr lang="fr-FR" sz="1600" dirty="0" smtClean="0">
                <a:solidFill>
                  <a:schemeClr val="tx1"/>
                </a:solidFill>
              </a:rPr>
              <a:t> (diplôme </a:t>
            </a:r>
            <a:r>
              <a:rPr lang="fr-FR" sz="1600" dirty="0">
                <a:solidFill>
                  <a:schemeClr val="tx1"/>
                </a:solidFill>
              </a:rPr>
              <a:t>de comptabilité et de gestion) regroupés à </a:t>
            </a:r>
            <a:r>
              <a:rPr lang="fr-FR" sz="1600" b="1" dirty="0">
                <a:solidFill>
                  <a:schemeClr val="tx1"/>
                </a:solidFill>
              </a:rPr>
              <a:t>l’échelle nationale </a:t>
            </a:r>
          </a:p>
          <a:p>
            <a:pPr>
              <a:lnSpc>
                <a:spcPct val="150000"/>
              </a:lnSpc>
            </a:pPr>
            <a:r>
              <a:rPr lang="fr-FR" sz="1600" b="1" dirty="0">
                <a:solidFill>
                  <a:srgbClr val="EC130E"/>
                </a:solidFill>
              </a:rPr>
              <a:t>&gt; </a:t>
            </a:r>
            <a:r>
              <a:rPr lang="fr-FR" sz="1600" b="1" dirty="0" smtClean="0">
                <a:solidFill>
                  <a:schemeClr val="bg1"/>
                </a:solidFill>
                <a:highlight>
                  <a:srgbClr val="0000FF"/>
                </a:highlight>
              </a:rPr>
              <a:t>Les </a:t>
            </a:r>
            <a:r>
              <a:rPr lang="fr-FR" sz="1600" b="1" dirty="0">
                <a:solidFill>
                  <a:schemeClr val="bg1"/>
                </a:solidFill>
                <a:highlight>
                  <a:srgbClr val="0000FF"/>
                </a:highlight>
              </a:rPr>
              <a:t>classes prépas</a:t>
            </a:r>
            <a:r>
              <a:rPr lang="fr-FR" sz="1600" b="1" dirty="0"/>
              <a:t> </a:t>
            </a:r>
            <a:r>
              <a:rPr lang="fr-FR" sz="1600" dirty="0">
                <a:solidFill>
                  <a:schemeClr val="tx1"/>
                </a:solidFill>
              </a:rPr>
              <a:t>regroupées </a:t>
            </a:r>
            <a:r>
              <a:rPr lang="fr-FR" sz="1600" b="1" dirty="0">
                <a:solidFill>
                  <a:schemeClr val="tx1"/>
                </a:solidFill>
              </a:rPr>
              <a:t>par voie à l’échelle </a:t>
            </a:r>
            <a:r>
              <a:rPr lang="fr-FR" sz="1600" b="1" dirty="0" smtClean="0">
                <a:solidFill>
                  <a:schemeClr val="tx1"/>
                </a:solidFill>
              </a:rPr>
              <a:t>nationale (</a:t>
            </a:r>
            <a:r>
              <a:rPr lang="fr-FR" sz="1600" b="1" u="sng" dirty="0" smtClean="0">
                <a:solidFill>
                  <a:srgbClr val="0000FF"/>
                </a:solidFill>
                <a:effectLst>
                  <a:outerShdw blurRad="38100" dist="38100" dir="2700000" algn="tl">
                    <a:srgbClr val="000000">
                      <a:alpha val="43137"/>
                    </a:srgbClr>
                  </a:outerShdw>
                </a:effectLst>
              </a:rPr>
              <a:t>spécificité de l’internat</a:t>
            </a:r>
            <a:r>
              <a:rPr lang="fr-FR" sz="1600" b="1" dirty="0" smtClean="0">
                <a:solidFill>
                  <a:schemeClr val="tx1"/>
                </a:solidFill>
              </a:rPr>
              <a:t>)</a:t>
            </a:r>
          </a:p>
          <a:p>
            <a:pPr>
              <a:spcAft>
                <a:spcPts val="0"/>
              </a:spcAft>
            </a:pPr>
            <a:r>
              <a:rPr lang="fr-FR" sz="1600" b="1" dirty="0">
                <a:solidFill>
                  <a:srgbClr val="EC130E"/>
                </a:solidFill>
              </a:rPr>
              <a:t>&gt; </a:t>
            </a:r>
            <a:r>
              <a:rPr lang="fr-FR" sz="1600" b="1" dirty="0" smtClean="0">
                <a:solidFill>
                  <a:schemeClr val="bg1"/>
                </a:solidFill>
                <a:highlight>
                  <a:srgbClr val="0000FF"/>
                </a:highlight>
              </a:rPr>
              <a:t>Les </a:t>
            </a:r>
            <a:r>
              <a:rPr lang="fr-FR" sz="1600" b="1" dirty="0">
                <a:solidFill>
                  <a:schemeClr val="bg1"/>
                </a:solidFill>
                <a:highlight>
                  <a:srgbClr val="0000FF"/>
                </a:highlight>
              </a:rPr>
              <a:t>EFTS</a:t>
            </a:r>
            <a:r>
              <a:rPr lang="fr-FR" sz="1600" b="1" dirty="0"/>
              <a:t> </a:t>
            </a:r>
            <a:r>
              <a:rPr lang="fr-FR" sz="1600" dirty="0">
                <a:solidFill>
                  <a:schemeClr val="tx1"/>
                </a:solidFill>
              </a:rPr>
              <a:t>(</a:t>
            </a:r>
            <a:r>
              <a:rPr lang="fr-FR" sz="1600" dirty="0" err="1" smtClean="0">
                <a:solidFill>
                  <a:schemeClr val="tx1"/>
                </a:solidFill>
              </a:rPr>
              <a:t>Etabl</a:t>
            </a:r>
            <a:r>
              <a:rPr lang="fr-FR" sz="1600" dirty="0" smtClean="0">
                <a:solidFill>
                  <a:schemeClr val="tx1"/>
                </a:solidFill>
              </a:rPr>
              <a:t>. de </a:t>
            </a:r>
            <a:r>
              <a:rPr lang="fr-FR" sz="1600" dirty="0">
                <a:solidFill>
                  <a:schemeClr val="tx1"/>
                </a:solidFill>
              </a:rPr>
              <a:t>Formation en Travail Social) regroupés par </a:t>
            </a:r>
            <a:r>
              <a:rPr lang="fr-FR" sz="1600" b="1" dirty="0">
                <a:solidFill>
                  <a:schemeClr val="tx1"/>
                </a:solidFill>
              </a:rPr>
              <a:t>diplôme </a:t>
            </a:r>
            <a:r>
              <a:rPr lang="fr-FR" sz="1600" b="1" dirty="0" smtClean="0">
                <a:solidFill>
                  <a:schemeClr val="tx1"/>
                </a:solidFill>
              </a:rPr>
              <a:t>d’État </a:t>
            </a:r>
            <a:r>
              <a:rPr lang="fr-FR" sz="1600" b="1" dirty="0">
                <a:solidFill>
                  <a:schemeClr val="tx1"/>
                </a:solidFill>
              </a:rPr>
              <a:t>à l’échelle nationale </a:t>
            </a:r>
          </a:p>
          <a:p>
            <a:pPr>
              <a:spcAft>
                <a:spcPts val="0"/>
              </a:spcAft>
            </a:pPr>
            <a:r>
              <a:rPr lang="fr-FR" sz="1600" b="1" dirty="0" smtClean="0">
                <a:solidFill>
                  <a:srgbClr val="EC130E"/>
                </a:solidFill>
              </a:rPr>
              <a:t>&gt; </a:t>
            </a:r>
            <a:r>
              <a:rPr lang="fr-FR" sz="1600" b="1" dirty="0" smtClean="0">
                <a:solidFill>
                  <a:schemeClr val="bg1"/>
                </a:solidFill>
                <a:highlight>
                  <a:srgbClr val="0000FF"/>
                </a:highlight>
              </a:rPr>
              <a:t>Les DNA</a:t>
            </a:r>
            <a:r>
              <a:rPr lang="fr-FR" sz="1600" dirty="0" smtClean="0">
                <a:solidFill>
                  <a:schemeClr val="tx1"/>
                </a:solidFill>
              </a:rPr>
              <a:t>  (diplôme national d’art) </a:t>
            </a:r>
            <a:r>
              <a:rPr lang="fr-FR" sz="1600" dirty="0">
                <a:solidFill>
                  <a:schemeClr val="tx1"/>
                </a:solidFill>
              </a:rPr>
              <a:t>proposés par les écoles d’art du ministère de la culture regroupés par </a:t>
            </a:r>
            <a:r>
              <a:rPr lang="fr-FR" sz="1600" b="1" dirty="0">
                <a:solidFill>
                  <a:schemeClr val="tx1"/>
                </a:solidFill>
              </a:rPr>
              <a:t>mention à l’échelle nationale </a:t>
            </a:r>
          </a:p>
          <a:p>
            <a:pPr>
              <a:spcAft>
                <a:spcPts val="0"/>
              </a:spcAft>
            </a:pPr>
            <a:endParaRPr lang="fr-FR" sz="1600" dirty="0" smtClean="0">
              <a:solidFill>
                <a:schemeClr val="tx1"/>
              </a:solidFill>
            </a:endParaRPr>
          </a:p>
          <a:p>
            <a:pPr marL="171450" indent="-171450">
              <a:lnSpc>
                <a:spcPct val="150000"/>
              </a:lnSpc>
              <a:buFont typeface="Arial" panose="020B0604020202020204" pitchFamily="34" charset="0"/>
              <a:buChar char="•"/>
            </a:pPr>
            <a:endParaRPr lang="fr-FR" sz="1600" b="1" dirty="0">
              <a:solidFill>
                <a:srgbClr val="F28E65"/>
              </a:solidFill>
            </a:endParaRPr>
          </a:p>
          <a:p>
            <a:pPr marL="171450" indent="-171450">
              <a:buFont typeface="Arial" panose="020B0604020202020204" pitchFamily="34" charset="0"/>
              <a:buChar char="•"/>
            </a:pPr>
            <a:endParaRPr lang="fr-FR" sz="1600" b="1" dirty="0">
              <a:solidFill>
                <a:srgbClr val="F28E65"/>
              </a:solidFill>
              <a:latin typeface="Calibri"/>
            </a:endParaRPr>
          </a:p>
          <a:p>
            <a:r>
              <a:rPr lang="fr-FR" sz="1600" b="1" dirty="0">
                <a:solidFill>
                  <a:srgbClr val="F28E65"/>
                </a:solidFill>
                <a:latin typeface="Calibri"/>
              </a:rPr>
              <a:t>                                 </a:t>
            </a:r>
          </a:p>
          <a:p>
            <a:endParaRPr lang="fr-FR" sz="1400" b="1" dirty="0">
              <a:solidFill>
                <a:srgbClr val="F28E65"/>
              </a:solidFill>
              <a:latin typeface="Calibri"/>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17</a:t>
            </a:fld>
            <a:endParaRPr lang="fr-FR"/>
          </a:p>
        </p:txBody>
      </p:sp>
    </p:spTree>
    <p:extLst>
      <p:ext uri="{BB962C8B-B14F-4D97-AF65-F5344CB8AC3E}">
        <p14:creationId xmlns="" xmlns:p14="http://schemas.microsoft.com/office/powerpoint/2010/main" val="17029989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840828"/>
            <a:ext cx="8424000" cy="650722"/>
          </a:xfrm>
        </p:spPr>
        <p:txBody>
          <a:bodyPr/>
          <a:lstStyle/>
          <a:p>
            <a:r>
              <a:rPr lang="fr-FR" sz="2200" dirty="0"/>
              <a:t>Focus sur les vœux multiples (3/4)</a:t>
            </a:r>
            <a:br>
              <a:rPr lang="fr-FR" sz="2200" dirty="0"/>
            </a:br>
            <a:r>
              <a:rPr lang="fr-FR" sz="2400" dirty="0"/>
              <a:t/>
            </a:r>
            <a:br>
              <a:rPr lang="fr-FR" sz="2400" dirty="0"/>
            </a:br>
            <a:endParaRPr lang="fr-FR" sz="2400" dirty="0"/>
          </a:p>
        </p:txBody>
      </p:sp>
      <p:sp>
        <p:nvSpPr>
          <p:cNvPr id="3" name="Espace réservé du contenu 2"/>
          <p:cNvSpPr>
            <a:spLocks noGrp="1"/>
          </p:cNvSpPr>
          <p:nvPr>
            <p:ph sz="quarter" idx="4294967295"/>
          </p:nvPr>
        </p:nvSpPr>
        <p:spPr>
          <a:xfrm>
            <a:off x="359999" y="1329316"/>
            <a:ext cx="8424000" cy="3249828"/>
          </a:xfrm>
        </p:spPr>
        <p:txBody>
          <a:bodyPr/>
          <a:lstStyle/>
          <a:p>
            <a:r>
              <a:rPr lang="fr-FR" sz="1800" b="1" dirty="0">
                <a:latin typeface="Arial"/>
                <a:cs typeface="Arial"/>
              </a:rPr>
              <a:t>Les formations dont </a:t>
            </a:r>
            <a:r>
              <a:rPr lang="fr-FR" sz="1800" b="1" u="sng" dirty="0">
                <a:latin typeface="Arial"/>
                <a:cs typeface="Arial"/>
              </a:rPr>
              <a:t>le nombre de sous-vœux n’est pas limité</a:t>
            </a:r>
            <a:r>
              <a:rPr lang="fr-FR" sz="1800" b="1" dirty="0">
                <a:latin typeface="Arial"/>
                <a:cs typeface="Arial"/>
              </a:rPr>
              <a:t> : </a:t>
            </a:r>
            <a:endParaRPr lang="fr-FR" sz="1800" b="1" dirty="0" smtClean="0">
              <a:latin typeface="Arial"/>
              <a:cs typeface="Arial"/>
            </a:endParaRPr>
          </a:p>
          <a:p>
            <a:endParaRPr lang="fr-FR" sz="500" b="1" u="sng" dirty="0">
              <a:latin typeface="Arial" panose="020B0604020202020204" pitchFamily="34" charset="0"/>
              <a:cs typeface="Arial" panose="020B0604020202020204" pitchFamily="34" charset="0"/>
            </a:endParaRPr>
          </a:p>
          <a:p>
            <a:pPr lvl="0"/>
            <a:r>
              <a:rPr lang="fr-FR" sz="1600" b="1" dirty="0">
                <a:solidFill>
                  <a:srgbClr val="EC130E"/>
                </a:solidFill>
              </a:rPr>
              <a:t>&gt; </a:t>
            </a:r>
            <a:r>
              <a:rPr lang="fr-FR" sz="1600" b="1" dirty="0" smtClean="0">
                <a:solidFill>
                  <a:schemeClr val="bg1"/>
                </a:solidFill>
                <a:highlight>
                  <a:srgbClr val="0000FF"/>
                </a:highlight>
              </a:rPr>
              <a:t>Les </a:t>
            </a:r>
            <a:r>
              <a:rPr lang="fr-FR" sz="1600" b="1" dirty="0">
                <a:solidFill>
                  <a:schemeClr val="bg1"/>
                </a:solidFill>
                <a:highlight>
                  <a:srgbClr val="0000FF"/>
                </a:highlight>
              </a:rPr>
              <a:t>IFSI</a:t>
            </a:r>
            <a:r>
              <a:rPr lang="fr-FR" sz="1600" b="1" dirty="0"/>
              <a:t> </a:t>
            </a:r>
            <a:r>
              <a:rPr lang="fr-FR" sz="1600" dirty="0">
                <a:solidFill>
                  <a:schemeClr val="tx1"/>
                </a:solidFill>
              </a:rPr>
              <a:t>(Instituts de Formation en Soins Infirmiers) et</a:t>
            </a:r>
            <a:r>
              <a:rPr lang="fr-FR" sz="1600" dirty="0"/>
              <a:t> </a:t>
            </a:r>
            <a:r>
              <a:rPr lang="fr-FR" sz="1600" b="1" dirty="0">
                <a:solidFill>
                  <a:schemeClr val="bg1"/>
                </a:solidFill>
                <a:highlight>
                  <a:srgbClr val="0000FF"/>
                </a:highlight>
              </a:rPr>
              <a:t>les instituts d'orthophonie, orthoptie et audioprothèse</a:t>
            </a:r>
            <a:r>
              <a:rPr lang="fr-FR" sz="1600" b="1" dirty="0"/>
              <a:t> </a:t>
            </a:r>
            <a:r>
              <a:rPr lang="fr-FR" sz="1600" dirty="0">
                <a:solidFill>
                  <a:schemeClr val="tx1"/>
                </a:solidFill>
              </a:rPr>
              <a:t>regroupés à </a:t>
            </a:r>
            <a:r>
              <a:rPr lang="fr-FR" sz="1600" b="1" dirty="0">
                <a:solidFill>
                  <a:schemeClr val="tx1"/>
                </a:solidFill>
              </a:rPr>
              <a:t>l’échelle territoriale</a:t>
            </a:r>
            <a:r>
              <a:rPr lang="fr-FR" sz="1600" dirty="0">
                <a:solidFill>
                  <a:schemeClr val="tx1"/>
                </a:solidFill>
              </a:rPr>
              <a:t>. </a:t>
            </a:r>
            <a:endParaRPr lang="fr-FR" sz="1600" dirty="0" smtClean="0">
              <a:solidFill>
                <a:schemeClr val="tx1"/>
              </a:solidFill>
            </a:endParaRPr>
          </a:p>
          <a:p>
            <a:pPr marL="179388" lvl="0"/>
            <a:r>
              <a:rPr lang="fr-FR" sz="1600" b="1" i="1" dirty="0" smtClean="0">
                <a:solidFill>
                  <a:schemeClr val="tx1"/>
                </a:solidFill>
              </a:rPr>
              <a:t>Rappel</a:t>
            </a:r>
            <a:r>
              <a:rPr lang="fr-FR" sz="1600" i="1" dirty="0" smtClean="0">
                <a:solidFill>
                  <a:schemeClr val="tx1"/>
                </a:solidFill>
              </a:rPr>
              <a:t> </a:t>
            </a:r>
            <a:r>
              <a:rPr lang="fr-FR" sz="1600" b="1" i="1" dirty="0">
                <a:solidFill>
                  <a:schemeClr val="tx1"/>
                </a:solidFill>
              </a:rPr>
              <a:t>: limitation de 5 vœux multiples maximum par filière </a:t>
            </a:r>
          </a:p>
          <a:p>
            <a:pPr lvl="0"/>
            <a:r>
              <a:rPr lang="fr-FR" sz="1600" b="1" dirty="0">
                <a:solidFill>
                  <a:srgbClr val="EC130E"/>
                </a:solidFill>
              </a:rPr>
              <a:t>&gt; </a:t>
            </a:r>
            <a:r>
              <a:rPr lang="fr-FR" sz="1600" b="1" dirty="0" smtClean="0">
                <a:solidFill>
                  <a:schemeClr val="bg1"/>
                </a:solidFill>
                <a:highlight>
                  <a:srgbClr val="0000FF"/>
                </a:highlight>
              </a:rPr>
              <a:t>Les </a:t>
            </a:r>
            <a:r>
              <a:rPr lang="fr-FR" sz="1600" b="1" dirty="0">
                <a:solidFill>
                  <a:schemeClr val="bg1"/>
                </a:solidFill>
                <a:highlight>
                  <a:srgbClr val="0000FF"/>
                </a:highlight>
              </a:rPr>
              <a:t>écoles d'ingénieurs et de commerce/management</a:t>
            </a:r>
            <a:r>
              <a:rPr lang="fr-FR" sz="1600" b="1" dirty="0"/>
              <a:t> </a:t>
            </a:r>
            <a:r>
              <a:rPr lang="fr-FR" sz="1600" dirty="0">
                <a:solidFill>
                  <a:schemeClr val="tx1"/>
                </a:solidFill>
              </a:rPr>
              <a:t>regroupées </a:t>
            </a:r>
            <a:r>
              <a:rPr lang="fr-FR" sz="1600" b="1" dirty="0">
                <a:solidFill>
                  <a:schemeClr val="tx1"/>
                </a:solidFill>
              </a:rPr>
              <a:t>en réseau </a:t>
            </a:r>
            <a:r>
              <a:rPr lang="fr-FR" sz="1600" dirty="0">
                <a:solidFill>
                  <a:schemeClr val="tx1"/>
                </a:solidFill>
              </a:rPr>
              <a:t>et qui </a:t>
            </a:r>
            <a:r>
              <a:rPr lang="fr-FR" sz="1600" b="1" dirty="0">
                <a:solidFill>
                  <a:schemeClr val="tx1"/>
                </a:solidFill>
              </a:rPr>
              <a:t>recrutent sur concours commun </a:t>
            </a:r>
          </a:p>
          <a:p>
            <a:pPr lvl="0"/>
            <a:r>
              <a:rPr lang="fr-FR" sz="1600" b="1" dirty="0">
                <a:solidFill>
                  <a:srgbClr val="EC130E"/>
                </a:solidFill>
              </a:rPr>
              <a:t>&gt; </a:t>
            </a:r>
            <a:r>
              <a:rPr lang="fr-FR" sz="1600" b="1" dirty="0" smtClean="0">
                <a:solidFill>
                  <a:schemeClr val="bg1"/>
                </a:solidFill>
                <a:highlight>
                  <a:srgbClr val="0000FF"/>
                </a:highlight>
              </a:rPr>
              <a:t>Le </a:t>
            </a:r>
            <a:r>
              <a:rPr lang="fr-FR" sz="1600" b="1" dirty="0">
                <a:solidFill>
                  <a:schemeClr val="bg1"/>
                </a:solidFill>
                <a:highlight>
                  <a:srgbClr val="0000FF"/>
                </a:highlight>
              </a:rPr>
              <a:t>réseau des Sciences Po / IEP</a:t>
            </a:r>
            <a:r>
              <a:rPr lang="fr-FR" sz="1600" b="1" dirty="0"/>
              <a:t> </a:t>
            </a:r>
            <a:r>
              <a:rPr lang="fr-FR" sz="1600" dirty="0">
                <a:solidFill>
                  <a:schemeClr val="tx1"/>
                </a:solidFill>
              </a:rPr>
              <a:t>(Aix, Lille, Lyon, Rennes, Saint-Germain-en-Laye, Strasbourg et Toulouse) et </a:t>
            </a:r>
            <a:r>
              <a:rPr lang="fr-FR" sz="1600" b="1" dirty="0">
                <a:solidFill>
                  <a:schemeClr val="bg1"/>
                </a:solidFill>
                <a:highlight>
                  <a:srgbClr val="0000FF"/>
                </a:highlight>
              </a:rPr>
              <a:t>Sciences Po / IEP Paris</a:t>
            </a:r>
            <a:r>
              <a:rPr lang="fr-FR" sz="1600" b="1" dirty="0"/>
              <a:t> </a:t>
            </a:r>
          </a:p>
          <a:p>
            <a:pPr lvl="0"/>
            <a:r>
              <a:rPr lang="fr-FR" sz="1600" b="1" dirty="0">
                <a:solidFill>
                  <a:srgbClr val="EC130E"/>
                </a:solidFill>
              </a:rPr>
              <a:t>&gt; </a:t>
            </a:r>
            <a:r>
              <a:rPr lang="fr-FR" sz="1600" b="1" dirty="0" smtClean="0">
                <a:solidFill>
                  <a:schemeClr val="bg1"/>
                </a:solidFill>
                <a:highlight>
                  <a:srgbClr val="0000FF"/>
                </a:highlight>
              </a:rPr>
              <a:t>Les </a:t>
            </a:r>
            <a:r>
              <a:rPr lang="fr-FR" sz="1600" b="1" dirty="0">
                <a:solidFill>
                  <a:schemeClr val="bg1"/>
                </a:solidFill>
                <a:highlight>
                  <a:srgbClr val="0000FF"/>
                </a:highlight>
              </a:rPr>
              <a:t>parcours spécifiques "accès santé" (PASS) en Ile-de-France</a:t>
            </a:r>
            <a:r>
              <a:rPr lang="fr-FR" sz="1600" b="1" dirty="0"/>
              <a:t> </a:t>
            </a:r>
            <a:r>
              <a:rPr lang="fr-FR" sz="1600" dirty="0">
                <a:solidFill>
                  <a:schemeClr val="tx1"/>
                </a:solidFill>
              </a:rPr>
              <a:t>regroupés à l’échelle régionale </a:t>
            </a:r>
          </a:p>
          <a:p>
            <a:r>
              <a:rPr lang="fr-FR" sz="1600" b="1" dirty="0">
                <a:solidFill>
                  <a:srgbClr val="EC130E"/>
                </a:solidFill>
              </a:rPr>
              <a:t>&gt; </a:t>
            </a:r>
            <a:r>
              <a:rPr lang="fr-FR" sz="1600" b="1" dirty="0" smtClean="0">
                <a:solidFill>
                  <a:schemeClr val="bg1"/>
                </a:solidFill>
                <a:highlight>
                  <a:srgbClr val="0000FF"/>
                </a:highlight>
              </a:rPr>
              <a:t>Le </a:t>
            </a:r>
            <a:r>
              <a:rPr lang="fr-FR" sz="1600" b="1" dirty="0">
                <a:solidFill>
                  <a:schemeClr val="bg1"/>
                </a:solidFill>
                <a:highlight>
                  <a:srgbClr val="0000FF"/>
                </a:highlight>
              </a:rPr>
              <a:t>concours commun des écoles nationales vétérinaires</a:t>
            </a:r>
            <a:r>
              <a:rPr lang="fr-FR" sz="1600" b="1" dirty="0"/>
              <a:t> </a:t>
            </a:r>
            <a:r>
              <a:rPr lang="fr-FR" sz="1400" b="1" dirty="0"/>
              <a:t>   </a:t>
            </a:r>
            <a:endParaRPr lang="fr-FR" sz="1400" b="1" dirty="0">
              <a:cs typeface="Aria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18</a:t>
            </a:fld>
            <a:endParaRPr lang="fr-FR"/>
          </a:p>
        </p:txBody>
      </p:sp>
    </p:spTree>
    <p:extLst>
      <p:ext uri="{BB962C8B-B14F-4D97-AF65-F5344CB8AC3E}">
        <p14:creationId xmlns="" xmlns:p14="http://schemas.microsoft.com/office/powerpoint/2010/main" val="20073594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Focus sur les vœux multiples : exemples (4/4)</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19</a:t>
            </a:fld>
            <a:endParaRPr lang="fr-FR"/>
          </a:p>
        </p:txBody>
      </p:sp>
      <p:sp>
        <p:nvSpPr>
          <p:cNvPr id="8" name="Espace réservé du contenu 7"/>
          <p:cNvSpPr>
            <a:spLocks noGrp="1"/>
          </p:cNvSpPr>
          <p:nvPr>
            <p:ph sz="quarter" idx="4294967295"/>
          </p:nvPr>
        </p:nvSpPr>
        <p:spPr>
          <a:xfrm>
            <a:off x="251520" y="1275606"/>
            <a:ext cx="8514816" cy="2646313"/>
          </a:xfrm>
        </p:spPr>
        <p:txBody>
          <a:bodyPr/>
          <a:lstStyle/>
          <a:p>
            <a:pPr>
              <a:spcAft>
                <a:spcPts val="0"/>
              </a:spcAft>
              <a:defRPr/>
            </a:pPr>
            <a:endParaRPr lang="fr-FR" sz="1600" b="1" dirty="0">
              <a:solidFill>
                <a:srgbClr val="F28E65"/>
              </a:solidFill>
            </a:endParaRPr>
          </a:p>
          <a:p>
            <a:pPr algn="just">
              <a:spcAft>
                <a:spcPts val="0"/>
              </a:spcAft>
              <a:defRPr/>
            </a:pPr>
            <a:r>
              <a:rPr lang="fr-FR" sz="1600" b="1" dirty="0"/>
              <a:t>Vous demandez un BTS « Métiers de la chimie » dans 7 établissements </a:t>
            </a:r>
            <a:r>
              <a:rPr lang="fr-FR" sz="1600" b="1" dirty="0" smtClean="0"/>
              <a:t>différents</a:t>
            </a:r>
            <a:endParaRPr lang="fr-FR" sz="800" b="1" dirty="0" smtClean="0"/>
          </a:p>
          <a:p>
            <a:pPr algn="just">
              <a:spcAft>
                <a:spcPts val="0"/>
              </a:spcAft>
              <a:defRPr/>
            </a:pPr>
            <a:endParaRPr lang="fr-FR" sz="400" b="1" dirty="0"/>
          </a:p>
          <a:p>
            <a:pPr marL="285750" indent="-285750" algn="just">
              <a:spcAft>
                <a:spcPts val="0"/>
              </a:spcAft>
              <a:buFont typeface="Wingdings" panose="05000000000000000000" pitchFamily="2" charset="2"/>
              <a:buChar char="à"/>
              <a:defRPr/>
            </a:pPr>
            <a:r>
              <a:rPr lang="fr-FR" sz="1600" dirty="0">
                <a:solidFill>
                  <a:schemeClr val="tx1"/>
                </a:solidFill>
                <a:sym typeface="Wingdings" panose="05000000000000000000" pitchFamily="2" charset="2"/>
              </a:rPr>
              <a:t>Dans votre dossier, ces demandes comptent pour 1 vœu </a:t>
            </a:r>
            <a:r>
              <a:rPr lang="fr-FR" sz="1600" dirty="0" smtClean="0">
                <a:solidFill>
                  <a:schemeClr val="tx1"/>
                </a:solidFill>
                <a:sym typeface="Wingdings" panose="05000000000000000000" pitchFamily="2" charset="2"/>
              </a:rPr>
              <a:t>(</a:t>
            </a:r>
            <a:r>
              <a:rPr lang="fr-FR" sz="1600" dirty="0">
                <a:solidFill>
                  <a:schemeClr val="tx1"/>
                </a:solidFill>
                <a:sym typeface="Wingdings" panose="05000000000000000000" pitchFamily="2" charset="2"/>
              </a:rPr>
              <a:t>le BTS) et 7 sous-vœux (les établissements) qui sont décomptés dans la limite des 20 sous-vœux autorisés. </a:t>
            </a:r>
          </a:p>
          <a:p>
            <a:pPr algn="just">
              <a:spcAft>
                <a:spcPts val="0"/>
              </a:spcAft>
              <a:defRPr/>
            </a:pPr>
            <a:endParaRPr lang="fr-FR" sz="1600" dirty="0">
              <a:sym typeface="Wingdings" panose="05000000000000000000" pitchFamily="2" charset="2"/>
            </a:endParaRPr>
          </a:p>
          <a:p>
            <a:pPr algn="just" defTabSz="457200">
              <a:spcAft>
                <a:spcPts val="0"/>
              </a:spcAft>
              <a:defRPr/>
            </a:pPr>
            <a:r>
              <a:rPr lang="fr-FR" sz="1600" b="1" dirty="0"/>
              <a:t>Le regroupement d’instituts de formation en soins infirmiers (IFSI) de l’Université </a:t>
            </a:r>
            <a:r>
              <a:rPr lang="fr-FR" sz="1600" b="1" dirty="0" smtClean="0"/>
              <a:t>Paris Saclay propose 7 </a:t>
            </a:r>
            <a:r>
              <a:rPr lang="fr-FR" sz="1600" b="1" dirty="0"/>
              <a:t>instituts. Vous demandez </a:t>
            </a:r>
            <a:r>
              <a:rPr lang="fr-FR" sz="1600" b="1" dirty="0" smtClean="0"/>
              <a:t>4 instituts </a:t>
            </a:r>
            <a:r>
              <a:rPr lang="fr-FR" sz="1600" b="1" dirty="0"/>
              <a:t>au sein de ce </a:t>
            </a:r>
            <a:r>
              <a:rPr lang="fr-FR" sz="1600" b="1" dirty="0" smtClean="0"/>
              <a:t>regroupement :</a:t>
            </a:r>
            <a:endParaRPr lang="fr-FR" sz="1600" dirty="0" smtClean="0">
              <a:sym typeface="Wingdings" panose="05000000000000000000" pitchFamily="2" charset="2"/>
            </a:endParaRPr>
          </a:p>
          <a:p>
            <a:pPr algn="just">
              <a:spcAft>
                <a:spcPts val="0"/>
              </a:spcAft>
              <a:defRPr/>
            </a:pPr>
            <a:endParaRPr lang="fr-FR" sz="400" dirty="0" smtClean="0">
              <a:solidFill>
                <a:schemeClr val="tx1"/>
              </a:solidFill>
              <a:sym typeface="Wingdings" panose="05000000000000000000" pitchFamily="2" charset="2"/>
            </a:endParaRPr>
          </a:p>
          <a:p>
            <a:pPr marL="285750" indent="-285750" algn="just">
              <a:spcAft>
                <a:spcPts val="0"/>
              </a:spcAft>
              <a:buFont typeface="Wingdings" panose="05000000000000000000" pitchFamily="2" charset="2"/>
              <a:buChar char="à"/>
              <a:defRPr/>
            </a:pPr>
            <a:r>
              <a:rPr lang="fr-FR" sz="1600" dirty="0" smtClean="0">
                <a:solidFill>
                  <a:schemeClr val="tx1"/>
                </a:solidFill>
                <a:sym typeface="Wingdings" panose="05000000000000000000" pitchFamily="2" charset="2"/>
              </a:rPr>
              <a:t>Dans </a:t>
            </a:r>
            <a:r>
              <a:rPr lang="fr-FR" sz="1600" dirty="0">
                <a:solidFill>
                  <a:schemeClr val="tx1"/>
                </a:solidFill>
                <a:sym typeface="Wingdings" panose="05000000000000000000" pitchFamily="2" charset="2"/>
              </a:rPr>
              <a:t>votre dossier, ces demandes comptent pour 1 vœu </a:t>
            </a:r>
            <a:r>
              <a:rPr lang="fr-FR" sz="1600" dirty="0" smtClean="0">
                <a:solidFill>
                  <a:schemeClr val="tx1"/>
                </a:solidFill>
                <a:sym typeface="Wingdings" panose="05000000000000000000" pitchFamily="2" charset="2"/>
              </a:rPr>
              <a:t>(</a:t>
            </a:r>
            <a:r>
              <a:rPr lang="fr-FR" sz="1600" dirty="0">
                <a:solidFill>
                  <a:schemeClr val="tx1"/>
                </a:solidFill>
                <a:sym typeface="Wingdings" panose="05000000000000000000" pitchFamily="2" charset="2"/>
              </a:rPr>
              <a:t>le regroupement d’IFSI) et </a:t>
            </a:r>
            <a:r>
              <a:rPr lang="fr-FR" sz="1600" dirty="0" smtClean="0">
                <a:solidFill>
                  <a:schemeClr val="tx1"/>
                </a:solidFill>
                <a:sym typeface="Wingdings" panose="05000000000000000000" pitchFamily="2" charset="2"/>
              </a:rPr>
              <a:t>4 </a:t>
            </a:r>
            <a:r>
              <a:rPr lang="fr-FR" sz="1600" dirty="0">
                <a:solidFill>
                  <a:schemeClr val="tx1"/>
                </a:solidFill>
                <a:sym typeface="Wingdings" panose="05000000000000000000" pitchFamily="2" charset="2"/>
              </a:rPr>
              <a:t>sous-vœux (les instituts), qui ne sont pas décomptés. </a:t>
            </a:r>
          </a:p>
          <a:p>
            <a:pPr defTabSz="457200">
              <a:spcAft>
                <a:spcPts val="0"/>
              </a:spcAft>
              <a:defRPr/>
            </a:pPr>
            <a:endParaRPr lang="fr-FR" sz="1600" b="1" dirty="0"/>
          </a:p>
          <a:p>
            <a:pPr marL="742950" lvl="1" indent="-285750" defTabSz="457200">
              <a:spcBef>
                <a:spcPts val="0"/>
              </a:spcBef>
              <a:spcAft>
                <a:spcPts val="0"/>
              </a:spcAft>
              <a:defRPr/>
            </a:pPr>
            <a:endParaRPr lang="fr-FR" sz="1600" dirty="0">
              <a:solidFill>
                <a:srgbClr val="0C5076"/>
              </a:solidFill>
            </a:endParaRPr>
          </a:p>
          <a:p>
            <a:pPr marL="742950" lvl="1" indent="-285750" defTabSz="457200">
              <a:spcBef>
                <a:spcPts val="0"/>
              </a:spcBef>
              <a:spcAft>
                <a:spcPts val="0"/>
              </a:spcAft>
              <a:defRPr/>
            </a:pPr>
            <a:endParaRPr lang="fr-FR" sz="1600" dirty="0">
              <a:solidFill>
                <a:srgbClr val="0C5076"/>
              </a:solidFill>
            </a:endParaRPr>
          </a:p>
        </p:txBody>
      </p:sp>
      <p:sp>
        <p:nvSpPr>
          <p:cNvPr id="3" name="Rectangle à coins arrondis 2"/>
          <p:cNvSpPr/>
          <p:nvPr/>
        </p:nvSpPr>
        <p:spPr>
          <a:xfrm>
            <a:off x="251520" y="3795393"/>
            <a:ext cx="8137106" cy="557316"/>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457200">
              <a:lnSpc>
                <a:spcPct val="90000"/>
              </a:lnSpc>
              <a:buSzPct val="100000"/>
              <a:defRPr/>
            </a:pPr>
            <a:r>
              <a:rPr lang="fr-FR" sz="1600" b="1" u="sng">
                <a:solidFill>
                  <a:schemeClr val="bg1"/>
                </a:solidFill>
              </a:rPr>
              <a:t>A noter </a:t>
            </a:r>
            <a:r>
              <a:rPr lang="fr-FR" sz="1600" kern="0">
                <a:solidFill>
                  <a:schemeClr val="bg1"/>
                </a:solidFill>
              </a:rPr>
              <a:t>: rassurez-vous, dans votre dossier Parcoursup, un compteur de vœux permet de suivre les vœux multiples et sous-vœux formulés.</a:t>
            </a:r>
            <a:endParaRPr lang="fr-FR" sz="1600" kern="0" dirty="0">
              <a:solidFill>
                <a:schemeClr val="bg1"/>
              </a:solidFill>
            </a:endParaRPr>
          </a:p>
        </p:txBody>
      </p:sp>
    </p:spTree>
    <p:extLst>
      <p:ext uri="{BB962C8B-B14F-4D97-AF65-F5344CB8AC3E}">
        <p14:creationId xmlns="" xmlns:p14="http://schemas.microsoft.com/office/powerpoint/2010/main" val="19430046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6426336" y="4811410"/>
            <a:ext cx="1170000" cy="360000"/>
          </a:xfrm>
        </p:spPr>
        <p:txBody>
          <a:bodyPr/>
          <a:lstStyle/>
          <a:p>
            <a:pPr algn="r"/>
            <a:fld id="{A949B58A-420B-4881-ADE0-CDE881AF0A89}" type="datetime1">
              <a:rPr lang="fr-FR" cap="all" smtClean="0">
                <a:solidFill>
                  <a:schemeClr val="bg1"/>
                </a:solidFill>
              </a:rPr>
              <a:pPr algn="r"/>
              <a:t>27/01/2025</a:t>
            </a:fld>
            <a:endParaRPr lang="fr-FR" cap="all" dirty="0">
              <a:solidFill>
                <a:schemeClr val="bg1"/>
              </a:solidFill>
            </a:endParaRPr>
          </a:p>
        </p:txBody>
      </p:sp>
      <p:sp>
        <p:nvSpPr>
          <p:cNvPr id="11" name="Espace réservé du numéro de diapositive 10"/>
          <p:cNvSpPr>
            <a:spLocks noGrp="1"/>
          </p:cNvSpPr>
          <p:nvPr>
            <p:ph type="sldNum" sz="quarter" idx="12"/>
          </p:nvPr>
        </p:nvSpPr>
        <p:spPr>
          <a:xfrm>
            <a:off x="7596336" y="4783500"/>
            <a:ext cx="1170000" cy="360000"/>
          </a:xfrm>
        </p:spPr>
        <p:txBody>
          <a:bodyPr/>
          <a:lstStyle/>
          <a:p>
            <a:fld id="{733122C9-A0B9-462F-8757-0847AD287B63}" type="slidenum">
              <a:rPr lang="fr-FR" smtClean="0">
                <a:solidFill>
                  <a:schemeClr val="bg1"/>
                </a:solidFill>
              </a:rPr>
              <a:pPr/>
              <a:t>2</a:t>
            </a:fld>
            <a:endParaRPr lang="fr-FR" dirty="0">
              <a:solidFill>
                <a:schemeClr val="bg1"/>
              </a:solidFill>
            </a:endParaRPr>
          </a:p>
        </p:txBody>
      </p:sp>
      <p:pic>
        <p:nvPicPr>
          <p:cNvPr id="2" name="Imag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 xmlns:p14="http://schemas.microsoft.com/office/powerpoint/2010/main" val="1109453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Focus sur le secteur géographique </a:t>
            </a:r>
            <a:r>
              <a:rPr lang="fr-FR" sz="2200" dirty="0" smtClean="0"/>
              <a:t> </a:t>
            </a:r>
            <a:endParaRPr lang="fr-FR" sz="2200" dirty="0"/>
          </a:p>
        </p:txBody>
      </p:sp>
      <p:sp>
        <p:nvSpPr>
          <p:cNvPr id="3" name="Espace réservé du contenu 2"/>
          <p:cNvSpPr>
            <a:spLocks noGrp="1"/>
          </p:cNvSpPr>
          <p:nvPr>
            <p:ph sz="quarter" idx="4294967295"/>
          </p:nvPr>
        </p:nvSpPr>
        <p:spPr>
          <a:xfrm>
            <a:off x="359999" y="1419622"/>
            <a:ext cx="8523604" cy="3280966"/>
          </a:xfrm>
        </p:spPr>
        <p:txBody>
          <a:bodyPr/>
          <a:lstStyle/>
          <a:p>
            <a:pPr marL="0" lvl="1" indent="0">
              <a:buSzPct val="100000"/>
              <a:buNone/>
            </a:pPr>
            <a:r>
              <a:rPr lang="fr-FR" sz="1600" b="1" dirty="0">
                <a:solidFill>
                  <a:schemeClr val="bg1"/>
                </a:solidFill>
                <a:highlight>
                  <a:srgbClr val="0000FF"/>
                </a:highlight>
              </a:rPr>
              <a:t>Pour les formations sélectives</a:t>
            </a:r>
            <a:r>
              <a:rPr lang="fr-FR" sz="1600" b="1" dirty="0"/>
              <a:t> (BTS, BUT, IFSI, écoles…) </a:t>
            </a:r>
            <a:r>
              <a:rPr lang="fr-FR" sz="1700" b="1" dirty="0"/>
              <a:t> </a:t>
            </a:r>
            <a:r>
              <a:rPr lang="fr-FR" sz="1700" dirty="0"/>
              <a:t> </a:t>
            </a:r>
            <a:endParaRPr lang="fr-FR" dirty="0"/>
          </a:p>
          <a:p>
            <a:pPr marL="177800" lvl="1" indent="-177800" algn="just">
              <a:lnSpc>
                <a:spcPct val="80000"/>
              </a:lnSpc>
              <a:buClr>
                <a:srgbClr val="EC130E"/>
              </a:buClr>
              <a:buSzPct val="100000"/>
              <a:buFont typeface="Lucida Grande"/>
              <a:buChar char="&gt;"/>
              <a:defRPr/>
            </a:pPr>
            <a:r>
              <a:rPr lang="fr-FR" sz="1400" b="1" u="sng" dirty="0">
                <a:solidFill>
                  <a:schemeClr val="tx1"/>
                </a:solidFill>
              </a:rPr>
              <a:t>Il n’y a pas de secteur </a:t>
            </a:r>
            <a:r>
              <a:rPr lang="fr-FR" sz="1400" b="1" u="sng" dirty="0" smtClean="0">
                <a:solidFill>
                  <a:schemeClr val="tx1"/>
                </a:solidFill>
              </a:rPr>
              <a:t>géographique.</a:t>
            </a:r>
            <a:r>
              <a:rPr lang="fr-FR" sz="1400" b="1" dirty="0" smtClean="0">
                <a:solidFill>
                  <a:schemeClr val="tx1"/>
                </a:solidFill>
              </a:rPr>
              <a:t>  </a:t>
            </a:r>
            <a:r>
              <a:rPr lang="fr-FR" sz="1400" dirty="0" smtClean="0">
                <a:solidFill>
                  <a:schemeClr val="tx1"/>
                </a:solidFill>
              </a:rPr>
              <a:t>Les </a:t>
            </a:r>
            <a:r>
              <a:rPr lang="fr-FR" sz="1400" dirty="0">
                <a:solidFill>
                  <a:schemeClr val="tx1"/>
                </a:solidFill>
              </a:rPr>
              <a:t>lycéens peuvent faire des vœux pour les formations qui les intéressent où qu’elles soient, dans leur académie ou en dehors</a:t>
            </a:r>
            <a:r>
              <a:rPr lang="fr-FR" sz="1400" dirty="0" smtClean="0">
                <a:solidFill>
                  <a:schemeClr val="tx1"/>
                </a:solidFill>
              </a:rPr>
              <a:t>.</a:t>
            </a:r>
            <a:r>
              <a:rPr lang="fr-FR" sz="1400" b="1" u="sng" dirty="0" smtClean="0">
                <a:solidFill>
                  <a:schemeClr val="tx1"/>
                </a:solidFill>
              </a:rPr>
              <a:t> </a:t>
            </a:r>
            <a:endParaRPr lang="fr-FR" sz="1400" dirty="0">
              <a:solidFill>
                <a:schemeClr val="tx1"/>
              </a:solidFill>
            </a:endParaRPr>
          </a:p>
          <a:p>
            <a:pPr marL="0" lvl="1" indent="0">
              <a:lnSpc>
                <a:spcPct val="80000"/>
              </a:lnSpc>
              <a:buClr>
                <a:srgbClr val="EC130E"/>
              </a:buClr>
              <a:buSzPct val="100000"/>
              <a:buNone/>
              <a:defRPr/>
            </a:pPr>
            <a:r>
              <a:rPr lang="fr-FR" sz="1600" b="1" dirty="0" smtClean="0">
                <a:solidFill>
                  <a:schemeClr val="bg1"/>
                </a:solidFill>
                <a:highlight>
                  <a:srgbClr val="0000FF"/>
                </a:highlight>
              </a:rPr>
              <a:t>Pour </a:t>
            </a:r>
            <a:r>
              <a:rPr lang="fr-FR" sz="1600" b="1" dirty="0">
                <a:solidFill>
                  <a:schemeClr val="bg1"/>
                </a:solidFill>
                <a:highlight>
                  <a:srgbClr val="0000FF"/>
                </a:highlight>
              </a:rPr>
              <a:t>les formations non-sélectives</a:t>
            </a:r>
            <a:r>
              <a:rPr lang="fr-FR" sz="1600" b="1" dirty="0"/>
              <a:t> (licences, </a:t>
            </a:r>
            <a:r>
              <a:rPr lang="fr-FR" sz="1600" b="1" dirty="0" smtClean="0"/>
              <a:t>PPPE, PASS</a:t>
            </a:r>
            <a:r>
              <a:rPr lang="fr-FR" sz="1600" b="1" dirty="0"/>
              <a:t>)</a:t>
            </a:r>
            <a:r>
              <a:rPr lang="fr-FR" sz="1700" dirty="0"/>
              <a:t> </a:t>
            </a:r>
            <a:endParaRPr lang="fr-FR" sz="1700" dirty="0">
              <a:cs typeface="Arial"/>
            </a:endParaRPr>
          </a:p>
          <a:p>
            <a:pPr marL="177800" lvl="1" indent="-177800" algn="just">
              <a:lnSpc>
                <a:spcPct val="90000"/>
              </a:lnSpc>
              <a:buClr>
                <a:srgbClr val="EC130E"/>
              </a:buClr>
              <a:buSzPct val="100000"/>
              <a:buFont typeface="Lucida Grande"/>
              <a:buChar char="&gt;"/>
              <a:defRPr/>
            </a:pPr>
            <a:r>
              <a:rPr lang="fr-FR" sz="1400" dirty="0">
                <a:solidFill>
                  <a:schemeClr val="tx1"/>
                </a:solidFill>
              </a:rPr>
              <a:t>Les lycéens peuvent faire des vœux pour les formations qui les intéressent dans leur académie ou en dehors. Lorsque la </a:t>
            </a:r>
            <a:r>
              <a:rPr lang="fr-FR" sz="1400" dirty="0" smtClean="0">
                <a:solidFill>
                  <a:schemeClr val="tx1"/>
                </a:solidFill>
              </a:rPr>
              <a:t>licence, le PPPE </a:t>
            </a:r>
            <a:r>
              <a:rPr lang="fr-FR" sz="1400" dirty="0">
                <a:solidFill>
                  <a:schemeClr val="tx1"/>
                </a:solidFill>
              </a:rPr>
              <a:t>ou le PASS est très demandé, </a:t>
            </a:r>
            <a:r>
              <a:rPr lang="fr-FR" sz="1400" b="1" dirty="0">
                <a:solidFill>
                  <a:schemeClr val="tx1"/>
                </a:solidFill>
              </a:rPr>
              <a:t>une priorité au secteur géographique (généralement l’académie) s’applique : </a:t>
            </a:r>
            <a:r>
              <a:rPr lang="fr-FR" sz="1400" dirty="0">
                <a:solidFill>
                  <a:schemeClr val="tx1"/>
                </a:solidFill>
              </a:rPr>
              <a:t>un pourcentage maximum de candidats résidant en dehors du secteur géographique est alors fixé par le recteur. </a:t>
            </a:r>
          </a:p>
          <a:p>
            <a:pPr marL="177800" lvl="1" indent="-177800" algn="just">
              <a:lnSpc>
                <a:spcPct val="90000"/>
              </a:lnSpc>
              <a:buClr>
                <a:srgbClr val="EC130E"/>
              </a:buClr>
              <a:buSzPct val="100000"/>
              <a:buFont typeface="Lucida Grande"/>
              <a:buChar char="&gt;"/>
              <a:defRPr/>
            </a:pPr>
            <a:r>
              <a:rPr lang="fr-FR" sz="1400" dirty="0" smtClean="0">
                <a:solidFill>
                  <a:schemeClr val="tx1"/>
                </a:solidFill>
              </a:rPr>
              <a:t>L’appartenance ou non au </a:t>
            </a:r>
            <a:r>
              <a:rPr lang="fr-FR" sz="1400" dirty="0">
                <a:solidFill>
                  <a:schemeClr val="tx1"/>
                </a:solidFill>
              </a:rPr>
              <a:t>secteur est </a:t>
            </a:r>
            <a:r>
              <a:rPr lang="fr-FR" sz="1400" b="1" dirty="0">
                <a:solidFill>
                  <a:srgbClr val="0000FF"/>
                </a:solidFill>
              </a:rPr>
              <a:t>affichée aux candidats</a:t>
            </a:r>
            <a:r>
              <a:rPr lang="fr-FR" sz="1400" dirty="0">
                <a:solidFill>
                  <a:schemeClr val="tx1"/>
                </a:solidFill>
              </a:rPr>
              <a:t>. Les pourcentages fixés par les recteurs seront affichés sur Parcoursup avant le début de la phase d’admission. </a:t>
            </a:r>
          </a:p>
          <a:p>
            <a:pPr marL="0" lvl="1" indent="0">
              <a:buSzPct val="100000"/>
              <a:buNone/>
              <a:defRPr/>
            </a:pPr>
            <a:r>
              <a:rPr lang="fr-FR" sz="900" dirty="0"/>
              <a:t>          </a:t>
            </a:r>
            <a:endParaRPr lang="fr-FR" sz="900" b="1" dirty="0">
              <a:solidFill>
                <a:srgbClr val="F28E65"/>
              </a:solidFil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20</a:t>
            </a:fld>
            <a:endParaRPr lang="fr-FR"/>
          </a:p>
        </p:txBody>
      </p:sp>
      <p:sp>
        <p:nvSpPr>
          <p:cNvPr id="7" name="Rectangle à coins arrondis 6"/>
          <p:cNvSpPr/>
          <p:nvPr/>
        </p:nvSpPr>
        <p:spPr>
          <a:xfrm>
            <a:off x="3663176" y="100189"/>
            <a:ext cx="4995943"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Des formations </a:t>
            </a:r>
            <a:r>
              <a:rPr lang="fr-FR" sz="1400" b="1" kern="0" dirty="0" smtClean="0">
                <a:solidFill>
                  <a:srgbClr val="000091"/>
                </a:solidFill>
                <a:latin typeface="Arial"/>
              </a:rPr>
              <a:t>accessibles sur </a:t>
            </a:r>
            <a:r>
              <a:rPr lang="fr-FR" sz="1400" b="1" kern="0" dirty="0">
                <a:solidFill>
                  <a:srgbClr val="000091"/>
                </a:solidFill>
                <a:latin typeface="Arial"/>
              </a:rPr>
              <a:t>l’ensemble du territoire</a:t>
            </a:r>
          </a:p>
        </p:txBody>
      </p:sp>
      <p:sp>
        <p:nvSpPr>
          <p:cNvPr id="8" name="Rectangle à coins arrondis 7"/>
          <p:cNvSpPr/>
          <p:nvPr/>
        </p:nvSpPr>
        <p:spPr>
          <a:xfrm>
            <a:off x="438057" y="4049100"/>
            <a:ext cx="8445546" cy="589807"/>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457200">
              <a:lnSpc>
                <a:spcPct val="90000"/>
              </a:lnSpc>
              <a:buSzPct val="100000"/>
              <a:defRPr/>
            </a:pPr>
            <a:r>
              <a:rPr lang="fr-FR" sz="1300" b="1" u="sng" dirty="0">
                <a:solidFill>
                  <a:schemeClr val="bg1"/>
                </a:solidFill>
              </a:rPr>
              <a:t>Point </a:t>
            </a:r>
            <a:r>
              <a:rPr lang="fr-FR" sz="1300" b="1" u="sng" dirty="0" smtClean="0">
                <a:solidFill>
                  <a:schemeClr val="bg1"/>
                </a:solidFill>
              </a:rPr>
              <a:t>d’attention</a:t>
            </a:r>
            <a:r>
              <a:rPr lang="fr-FR" sz="1300" b="1" kern="0" dirty="0" smtClean="0">
                <a:solidFill>
                  <a:schemeClr val="bg1"/>
                </a:solidFill>
              </a:rPr>
              <a:t> </a:t>
            </a:r>
            <a:r>
              <a:rPr lang="fr-FR" sz="1300" kern="0" dirty="0">
                <a:solidFill>
                  <a:schemeClr val="bg1"/>
                </a:solidFill>
              </a:rPr>
              <a:t>: </a:t>
            </a:r>
            <a:r>
              <a:rPr lang="fr-FR" sz="1300" kern="0" dirty="0" smtClean="0">
                <a:solidFill>
                  <a:schemeClr val="bg1"/>
                </a:solidFill>
              </a:rPr>
              <a:t>pour les licences, les statistiques sur l’admission des lycéens de terminale au cours des 3 années passées (rubrique « Visualiser les chiffres d’accès à la formation ») sont celles des candidats qui étaient prioritaires pour le secteur de recrutement de la licence.</a:t>
            </a:r>
            <a:endParaRPr lang="fr-FR" sz="1300" kern="0" dirty="0">
              <a:solidFill>
                <a:schemeClr val="bg1"/>
              </a:solidFill>
            </a:endParaRPr>
          </a:p>
        </p:txBody>
      </p:sp>
    </p:spTree>
    <p:extLst>
      <p:ext uri="{BB962C8B-B14F-4D97-AF65-F5344CB8AC3E}">
        <p14:creationId xmlns="" xmlns:p14="http://schemas.microsoft.com/office/powerpoint/2010/main" val="3276533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fld id="{6F42726C-76A3-45BB-9E3B-0F2EB6320166}" type="datetime1">
              <a:rPr lang="fr-FR" cap="all" smtClean="0"/>
              <a:pPr algn="r"/>
              <a:t>27/01/2025</a:t>
            </a:fld>
            <a:endParaRPr lang="fr-FR" cap="all" dirty="0"/>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21</a:t>
            </a:fld>
            <a:endParaRPr lang="fr-FR" dirty="0"/>
          </a:p>
        </p:txBody>
      </p:sp>
      <p:pic>
        <p:nvPicPr>
          <p:cNvPr id="4" name="Imag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 xmlns:p14="http://schemas.microsoft.com/office/powerpoint/2010/main" val="8596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9524" y="837886"/>
            <a:ext cx="8424000" cy="447614"/>
          </a:xfrm>
        </p:spPr>
        <p:txBody>
          <a:bodyPr/>
          <a:lstStyle/>
          <a:p>
            <a:r>
              <a:rPr lang="fr-FR" sz="2200" dirty="0"/>
              <a:t>Finaliser son dossier et confirmer vos vœux </a:t>
            </a:r>
          </a:p>
        </p:txBody>
      </p:sp>
      <p:sp>
        <p:nvSpPr>
          <p:cNvPr id="3" name="Espace réservé du contenu 2"/>
          <p:cNvSpPr>
            <a:spLocks noGrp="1"/>
          </p:cNvSpPr>
          <p:nvPr>
            <p:ph sz="quarter" idx="4294967295"/>
          </p:nvPr>
        </p:nvSpPr>
        <p:spPr>
          <a:xfrm>
            <a:off x="369124" y="1248479"/>
            <a:ext cx="8424000" cy="3291870"/>
          </a:xfrm>
        </p:spPr>
        <p:txBody>
          <a:bodyPr/>
          <a:lstStyle/>
          <a:p>
            <a:pPr lvl="0" defTabSz="457200">
              <a:spcBef>
                <a:spcPct val="20000"/>
              </a:spcBef>
              <a:spcAft>
                <a:spcPts val="0"/>
              </a:spcAft>
              <a:buClr>
                <a:srgbClr val="FF0000"/>
              </a:buClr>
              <a:buSzPct val="100000"/>
              <a:defRPr/>
            </a:pPr>
            <a:r>
              <a:rPr lang="fr-FR" sz="1800" b="1" dirty="0"/>
              <a:t>Pour que les vœux saisis deviennent définitifs sur Parcoursup, les candidats doivent obligatoirement :</a:t>
            </a:r>
            <a:endParaRPr lang="fr-FR" sz="1200" dirty="0"/>
          </a:p>
          <a:p>
            <a:pPr marL="177800" lvl="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 </a:t>
            </a:r>
            <a:r>
              <a:rPr lang="fr-FR" sz="1800" b="1" dirty="0">
                <a:solidFill>
                  <a:schemeClr val="bg1"/>
                </a:solidFill>
                <a:highlight>
                  <a:srgbClr val="0000FF"/>
                </a:highlight>
              </a:rPr>
              <a:t>Compléter leur dossier :</a:t>
            </a:r>
            <a:r>
              <a:rPr lang="fr-FR" sz="2000" b="1" dirty="0"/>
              <a:t> </a:t>
            </a:r>
            <a:endParaRPr lang="fr-FR" sz="2000" dirty="0"/>
          </a:p>
          <a:p>
            <a:pPr marL="609800" lvl="2" indent="-177800" defTabSz="457200">
              <a:spcBef>
                <a:spcPct val="20000"/>
              </a:spcBef>
              <a:spcAft>
                <a:spcPts val="0"/>
              </a:spcAft>
              <a:buClr>
                <a:srgbClr val="FF0000"/>
              </a:buClr>
              <a:buFont typeface="Lucida Grande"/>
              <a:buChar char="&gt;"/>
              <a:defRPr/>
            </a:pPr>
            <a:r>
              <a:rPr lang="fr-FR" sz="1600" dirty="0" smtClean="0">
                <a:solidFill>
                  <a:schemeClr val="tx1"/>
                </a:solidFill>
              </a:rPr>
              <a:t>rubrique </a:t>
            </a:r>
            <a:r>
              <a:rPr lang="fr-FR" sz="1600" dirty="0">
                <a:solidFill>
                  <a:schemeClr val="tx1"/>
                </a:solidFill>
              </a:rPr>
              <a:t>« préférence et autres projets </a:t>
            </a:r>
            <a:r>
              <a:rPr lang="fr-FR" sz="1600" dirty="0" smtClean="0">
                <a:solidFill>
                  <a:schemeClr val="tx1"/>
                </a:solidFill>
              </a:rPr>
              <a:t>»</a:t>
            </a:r>
          </a:p>
          <a:p>
            <a:pPr marL="609800" lvl="2" indent="-177800" defTabSz="457200">
              <a:spcBef>
                <a:spcPct val="20000"/>
              </a:spcBef>
              <a:spcAft>
                <a:spcPts val="0"/>
              </a:spcAft>
              <a:buClr>
                <a:srgbClr val="FF0000"/>
              </a:buClr>
              <a:buFont typeface="Lucida Grande"/>
              <a:buChar char="&gt;"/>
              <a:defRPr/>
            </a:pPr>
            <a:r>
              <a:rPr lang="fr-FR" sz="1600" dirty="0">
                <a:solidFill>
                  <a:schemeClr val="tx1"/>
                </a:solidFill>
              </a:rPr>
              <a:t>Lettre de motivation par vœu </a:t>
            </a:r>
            <a:r>
              <a:rPr lang="fr-FR" sz="1600" b="1" dirty="0">
                <a:solidFill>
                  <a:schemeClr val="tx1"/>
                </a:solidFill>
              </a:rPr>
              <a:t>uniquement lorsque la formation l’a demandée</a:t>
            </a:r>
            <a:endParaRPr lang="fr-FR" sz="1600" b="1" dirty="0">
              <a:solidFill>
                <a:schemeClr val="tx1"/>
              </a:solidFill>
              <a:cs typeface="Arial"/>
            </a:endParaRPr>
          </a:p>
          <a:p>
            <a:pPr marL="609800" lvl="2" indent="-177800" defTabSz="457200">
              <a:spcBef>
                <a:spcPct val="20000"/>
              </a:spcBef>
              <a:spcAft>
                <a:spcPts val="0"/>
              </a:spcAft>
              <a:buClr>
                <a:srgbClr val="FF0000"/>
              </a:buClr>
              <a:buFont typeface="Lucida Grande"/>
              <a:buChar char="&gt;"/>
              <a:defRPr/>
            </a:pPr>
            <a:r>
              <a:rPr lang="fr-FR" sz="1600" dirty="0" smtClean="0">
                <a:solidFill>
                  <a:schemeClr val="tx1"/>
                </a:solidFill>
              </a:rPr>
              <a:t>pièces </a:t>
            </a:r>
            <a:r>
              <a:rPr lang="fr-FR" sz="1600" dirty="0">
                <a:solidFill>
                  <a:schemeClr val="tx1"/>
                </a:solidFill>
              </a:rPr>
              <a:t>complémentaires demandées par certaines </a:t>
            </a:r>
            <a:r>
              <a:rPr lang="fr-FR" sz="1600" dirty="0" smtClean="0">
                <a:solidFill>
                  <a:schemeClr val="tx1"/>
                </a:solidFill>
              </a:rPr>
              <a:t>formations</a:t>
            </a:r>
            <a:endParaRPr lang="fr-FR" sz="1600" dirty="0">
              <a:solidFill>
                <a:schemeClr val="tx1"/>
              </a:solidFill>
              <a:cs typeface="Arial"/>
            </a:endParaRPr>
          </a:p>
          <a:p>
            <a:pPr marL="609800" lvl="2" indent="-177800" defTabSz="457200">
              <a:spcBef>
                <a:spcPct val="20000"/>
              </a:spcBef>
              <a:spcAft>
                <a:spcPts val="0"/>
              </a:spcAft>
              <a:buClr>
                <a:srgbClr val="FF0000"/>
              </a:buClr>
              <a:buFont typeface="Lucida Grande"/>
              <a:buChar char="&gt;"/>
              <a:defRPr/>
            </a:pPr>
            <a:r>
              <a:rPr lang="fr-FR" sz="1600" dirty="0" smtClean="0">
                <a:solidFill>
                  <a:schemeClr val="tx1"/>
                </a:solidFill>
              </a:rPr>
              <a:t>rubrique </a:t>
            </a:r>
            <a:r>
              <a:rPr lang="fr-FR" sz="1600" dirty="0">
                <a:solidFill>
                  <a:schemeClr val="tx1"/>
                </a:solidFill>
              </a:rPr>
              <a:t>« activités et centres d’intérêt » (facultative)</a:t>
            </a:r>
            <a:endParaRPr lang="fr-FR" sz="1600" dirty="0">
              <a:solidFill>
                <a:schemeClr val="tx1"/>
              </a:solidFill>
              <a:cs typeface="Arial"/>
            </a:endParaRPr>
          </a:p>
          <a:p>
            <a:pPr marL="177800" lvl="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 </a:t>
            </a:r>
            <a:r>
              <a:rPr lang="fr-FR" sz="1800" b="1" dirty="0">
                <a:solidFill>
                  <a:schemeClr val="bg1"/>
                </a:solidFill>
                <a:highlight>
                  <a:srgbClr val="0000FF"/>
                </a:highlight>
              </a:rPr>
              <a:t>Confirmer chacun de leurs vœux</a:t>
            </a:r>
          </a:p>
          <a:p>
            <a:endParaRPr lang="fr-FR" sz="9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22</a:t>
            </a:fld>
            <a:endParaRPr lang="fr-FR"/>
          </a:p>
        </p:txBody>
      </p:sp>
      <p:sp>
        <p:nvSpPr>
          <p:cNvPr id="7" name="Rectangle à coins arrondis 6"/>
          <p:cNvSpPr/>
          <p:nvPr/>
        </p:nvSpPr>
        <p:spPr>
          <a:xfrm>
            <a:off x="1187967" y="3820269"/>
            <a:ext cx="6786314" cy="72008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a:solidFill>
                  <a:schemeClr val="tx1"/>
                </a:solidFill>
              </a:rPr>
              <a:t>Un vœu non confirmé avant le </a:t>
            </a:r>
            <a:r>
              <a:rPr lang="fr-FR" sz="1600" b="1" dirty="0" smtClean="0">
                <a:solidFill>
                  <a:schemeClr val="tx1"/>
                </a:solidFill>
              </a:rPr>
              <a:t>2 </a:t>
            </a:r>
            <a:r>
              <a:rPr lang="fr-FR" sz="1600" b="1" dirty="0">
                <a:solidFill>
                  <a:schemeClr val="tx1"/>
                </a:solidFill>
              </a:rPr>
              <a:t>avril </a:t>
            </a:r>
            <a:r>
              <a:rPr lang="fr-FR" sz="1600" b="1" dirty="0" smtClean="0">
                <a:solidFill>
                  <a:schemeClr val="tx1"/>
                </a:solidFill>
              </a:rPr>
              <a:t>2025 </a:t>
            </a:r>
            <a:r>
              <a:rPr lang="fr-FR" sz="1600" b="1" dirty="0">
                <a:solidFill>
                  <a:schemeClr val="tx1"/>
                </a:solidFill>
              </a:rPr>
              <a:t>(23h59 - heure de Paris) </a:t>
            </a:r>
          </a:p>
          <a:p>
            <a:pPr algn="ctr">
              <a:defRPr/>
            </a:pPr>
            <a:r>
              <a:rPr lang="fr-FR" sz="1600" b="1" dirty="0">
                <a:solidFill>
                  <a:schemeClr val="tx1"/>
                </a:solidFill>
              </a:rPr>
              <a:t>ne sera pas examiné par la formation</a:t>
            </a:r>
          </a:p>
        </p:txBody>
      </p:sp>
      <p:sp>
        <p:nvSpPr>
          <p:cNvPr id="8" name="Rectangle à coins arrondis 7"/>
          <p:cNvSpPr/>
          <p:nvPr/>
        </p:nvSpPr>
        <p:spPr>
          <a:xfrm>
            <a:off x="6143625" y="86105"/>
            <a:ext cx="26214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Jusqu’au </a:t>
            </a:r>
            <a:r>
              <a:rPr lang="fr-FR" sz="1400" b="1" kern="0" dirty="0" smtClean="0">
                <a:solidFill>
                  <a:srgbClr val="000091"/>
                </a:solidFill>
                <a:latin typeface="Arial"/>
              </a:rPr>
              <a:t>2 </a:t>
            </a:r>
            <a:r>
              <a:rPr lang="fr-FR" sz="1400" b="1" kern="0" dirty="0">
                <a:solidFill>
                  <a:srgbClr val="000091"/>
                </a:solidFill>
                <a:latin typeface="Arial"/>
              </a:rPr>
              <a:t>avril </a:t>
            </a:r>
            <a:r>
              <a:rPr lang="fr-FR" sz="1400" b="1" kern="0" dirty="0" smtClean="0">
                <a:solidFill>
                  <a:srgbClr val="000091"/>
                </a:solidFill>
                <a:latin typeface="Arial"/>
              </a:rPr>
              <a:t>2025 </a:t>
            </a:r>
            <a:r>
              <a:rPr lang="fr-FR" sz="1400" b="1" kern="0" dirty="0">
                <a:solidFill>
                  <a:srgbClr val="000091"/>
                </a:solidFill>
                <a:latin typeface="Arial"/>
              </a:rPr>
              <a:t>inclus</a:t>
            </a:r>
          </a:p>
        </p:txBody>
      </p:sp>
    </p:spTree>
    <p:extLst>
      <p:ext uri="{BB962C8B-B14F-4D97-AF65-F5344CB8AC3E}">
        <p14:creationId xmlns="" xmlns:p14="http://schemas.microsoft.com/office/powerpoint/2010/main" val="28504629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La rubrique « préférence et autres projets »</a:t>
            </a:r>
          </a:p>
        </p:txBody>
      </p:sp>
      <p:sp>
        <p:nvSpPr>
          <p:cNvPr id="3" name="Espace réservé du contenu 2"/>
          <p:cNvSpPr>
            <a:spLocks noGrp="1"/>
          </p:cNvSpPr>
          <p:nvPr>
            <p:ph sz="quarter" idx="4294967295"/>
          </p:nvPr>
        </p:nvSpPr>
        <p:spPr>
          <a:xfrm>
            <a:off x="359998" y="1347614"/>
            <a:ext cx="8406338" cy="3240360"/>
          </a:xfrm>
        </p:spPr>
        <p:txBody>
          <a:bodyPr/>
          <a:lstStyle/>
          <a:p>
            <a:pPr>
              <a:defRPr/>
            </a:pPr>
            <a:r>
              <a:rPr lang="fr-FR" sz="1600" b="1" dirty="0"/>
              <a:t>Rubrique obligatoire </a:t>
            </a:r>
            <a:r>
              <a:rPr lang="fr-FR" sz="1600" b="1" dirty="0" smtClean="0"/>
              <a:t>dans laquelle </a:t>
            </a:r>
            <a:r>
              <a:rPr lang="fr-FR" sz="1600" b="1" dirty="0"/>
              <a:t>le candidat indique : </a:t>
            </a:r>
          </a:p>
          <a:p>
            <a:pPr>
              <a:defRPr/>
            </a:pPr>
            <a:endParaRPr lang="fr-FR" sz="500" b="1" dirty="0">
              <a:solidFill>
                <a:srgbClr val="F28E65"/>
              </a:solidFill>
            </a:endParaRPr>
          </a:p>
          <a:p>
            <a:pPr marL="285750" indent="-285750">
              <a:buClr>
                <a:srgbClr val="EC130E"/>
              </a:buClr>
              <a:buFont typeface="Arial" panose="020B0604020202020204" pitchFamily="34" charset="0"/>
              <a:buChar char="•"/>
              <a:defRPr/>
            </a:pPr>
            <a:r>
              <a:rPr lang="fr-FR" sz="1600" b="1" dirty="0">
                <a:solidFill>
                  <a:schemeClr val="bg1"/>
                </a:solidFill>
                <a:highlight>
                  <a:srgbClr val="0000FF"/>
                </a:highlight>
              </a:rPr>
              <a:t>ses préférences parmi les vœux formulés ou pour un domaine particulier</a:t>
            </a:r>
            <a:r>
              <a:rPr lang="fr-FR" sz="1600" b="1" dirty="0"/>
              <a:t>. </a:t>
            </a:r>
            <a:r>
              <a:rPr lang="fr-FR" sz="1600" dirty="0">
                <a:solidFill>
                  <a:schemeClr val="tx1"/>
                </a:solidFill>
              </a:rPr>
              <a:t>Ces informations seront très utiles aux commissions d’accès à l’enseignement supérieur (CAES) qui accompagnent les candidats n’ayant pas eu de proposition d’admission à partir du </a:t>
            </a:r>
            <a:r>
              <a:rPr lang="fr-FR" sz="1600" dirty="0" smtClean="0">
                <a:solidFill>
                  <a:schemeClr val="tx1"/>
                </a:solidFill>
              </a:rPr>
              <a:t>1er juillet 2025. </a:t>
            </a:r>
            <a:endParaRPr lang="fr-FR" sz="1600" dirty="0">
              <a:solidFill>
                <a:schemeClr val="tx1"/>
              </a:solidFill>
            </a:endParaRPr>
          </a:p>
          <a:p>
            <a:pPr>
              <a:defRPr/>
            </a:pPr>
            <a:endParaRPr lang="fr-FR" sz="500" dirty="0"/>
          </a:p>
          <a:p>
            <a:pPr marL="285750" indent="-285750">
              <a:buFont typeface="Arial" panose="020B0604020202020204" pitchFamily="34" charset="0"/>
              <a:buChar char="•"/>
              <a:defRPr/>
            </a:pPr>
            <a:r>
              <a:rPr lang="fr-FR" sz="1600" b="1" dirty="0">
                <a:solidFill>
                  <a:schemeClr val="bg1"/>
                </a:solidFill>
                <a:highlight>
                  <a:srgbClr val="0000FF"/>
                </a:highlight>
              </a:rPr>
              <a:t>s’il souhaite candidater dans des formations hors Parcoursup</a:t>
            </a:r>
            <a:r>
              <a:rPr lang="fr-FR" sz="1600" dirty="0"/>
              <a:t> </a:t>
            </a:r>
            <a:r>
              <a:rPr lang="fr-FR" sz="1600" dirty="0">
                <a:solidFill>
                  <a:schemeClr val="tx1"/>
                </a:solidFill>
              </a:rPr>
              <a:t>ou s’il a des projets professionnels ou personnels, en dehors de la plateforme. </a:t>
            </a:r>
          </a:p>
          <a:p>
            <a:pPr algn="just">
              <a:buFontTx/>
              <a:buChar char="-"/>
              <a:defRPr/>
            </a:pPr>
            <a:endParaRPr lang="fr-FR" sz="1100" b="1"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23</a:t>
            </a:fld>
            <a:endParaRPr lang="fr-FR"/>
          </a:p>
        </p:txBody>
      </p:sp>
      <p:sp>
        <p:nvSpPr>
          <p:cNvPr id="7" name="Rectangle à coins arrondis 6"/>
          <p:cNvSpPr/>
          <p:nvPr/>
        </p:nvSpPr>
        <p:spPr>
          <a:xfrm>
            <a:off x="403783" y="3593409"/>
            <a:ext cx="8336431" cy="847162"/>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b="1" dirty="0"/>
              <a:t>A noter </a:t>
            </a:r>
            <a:r>
              <a:rPr lang="fr-FR" dirty="0"/>
              <a:t>: ces informations sont confidentielles et ne sont pas transmises aux formations. Elles permettent simplement de mieux suivre les candidats durant la procédure et de mieux analyser leurs motivations et besoins.</a:t>
            </a:r>
          </a:p>
        </p:txBody>
      </p:sp>
      <p:sp>
        <p:nvSpPr>
          <p:cNvPr id="9" name="Rectangle à coins arrondis 8"/>
          <p:cNvSpPr/>
          <p:nvPr/>
        </p:nvSpPr>
        <p:spPr>
          <a:xfrm>
            <a:off x="6143625" y="86105"/>
            <a:ext cx="26214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smtClean="0">
                <a:solidFill>
                  <a:srgbClr val="000091"/>
                </a:solidFill>
              </a:rPr>
              <a:t>Jusqu’au 2 avril 2025 inclus</a:t>
            </a:r>
            <a:endParaRPr lang="fr-FR" sz="1400" b="1" kern="0" dirty="0">
              <a:solidFill>
                <a:srgbClr val="000091"/>
              </a:solidFill>
            </a:endParaRPr>
          </a:p>
        </p:txBody>
      </p:sp>
    </p:spTree>
    <p:extLst>
      <p:ext uri="{BB962C8B-B14F-4D97-AF65-F5344CB8AC3E}">
        <p14:creationId xmlns="" xmlns:p14="http://schemas.microsoft.com/office/powerpoint/2010/main" val="3391452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L’attestation de passation du questionnaire pour les vœux en licence de </a:t>
            </a:r>
            <a:r>
              <a:rPr lang="fr-FR" sz="2200" dirty="0" smtClean="0"/>
              <a:t>Droit</a:t>
            </a:r>
            <a:endParaRPr lang="fr-FR" sz="2200" dirty="0"/>
          </a:p>
        </p:txBody>
      </p:sp>
      <p:sp>
        <p:nvSpPr>
          <p:cNvPr id="3" name="Espace réservé du contenu 2"/>
          <p:cNvSpPr>
            <a:spLocks noGrp="1"/>
          </p:cNvSpPr>
          <p:nvPr>
            <p:ph sz="quarter" idx="4294967295"/>
          </p:nvPr>
        </p:nvSpPr>
        <p:spPr>
          <a:xfrm>
            <a:off x="359999" y="1620000"/>
            <a:ext cx="8532482" cy="3183998"/>
          </a:xfrm>
        </p:spPr>
        <p:txBody>
          <a:bodyPr/>
          <a:lstStyle/>
          <a:p>
            <a:pPr>
              <a:defRPr/>
            </a:pPr>
            <a:r>
              <a:rPr lang="fr-FR" sz="1600" b="1" dirty="0" smtClean="0"/>
              <a:t>Obligatoire </a:t>
            </a:r>
            <a:r>
              <a:rPr lang="fr-FR" sz="1600" b="1" dirty="0"/>
              <a:t>pour les candidats qui formulent des vœux en </a:t>
            </a:r>
            <a:r>
              <a:rPr lang="fr-FR" sz="1600" b="1" dirty="0" smtClean="0"/>
              <a:t>Licence </a:t>
            </a:r>
            <a:r>
              <a:rPr lang="fr-FR" sz="1600" b="1" dirty="0"/>
              <a:t>de Droit </a:t>
            </a:r>
            <a:r>
              <a:rPr lang="fr-FR" sz="1600" b="1" dirty="0" smtClean="0"/>
              <a:t>:</a:t>
            </a:r>
            <a:endParaRPr lang="fr-FR" sz="1600" b="1" dirty="0"/>
          </a:p>
          <a:p>
            <a:pPr>
              <a:defRPr/>
            </a:pPr>
            <a:r>
              <a:rPr lang="fr-FR" sz="1600" b="1" dirty="0" smtClean="0">
                <a:solidFill>
                  <a:schemeClr val="bg1"/>
                </a:solidFill>
                <a:highlight>
                  <a:srgbClr val="0000FF"/>
                </a:highlight>
              </a:rPr>
              <a:t>Un questionnaire en ligne sur le site Avenirs de l’Onisep : </a:t>
            </a:r>
            <a:r>
              <a:rPr lang="fr-FR" sz="1400" u="sng" dirty="0">
                <a:hlinkClick r:id="rId2"/>
              </a:rPr>
              <a:t>https://</a:t>
            </a:r>
            <a:r>
              <a:rPr lang="fr-FR" sz="1400" u="sng" dirty="0" smtClean="0">
                <a:hlinkClick r:id="rId2"/>
              </a:rPr>
              <a:t>avenirs.onisep.fr/attestation-parcoursup/droit-questionnaire-d-auto-evaluation-2023</a:t>
            </a:r>
            <a:r>
              <a:rPr lang="fr-FR" sz="1400" dirty="0"/>
              <a:t> </a:t>
            </a:r>
            <a:endParaRPr lang="fr-FR" sz="1400" b="1" dirty="0" smtClean="0">
              <a:solidFill>
                <a:schemeClr val="bg1"/>
              </a:solidFill>
              <a:highlight>
                <a:srgbClr val="0000FF"/>
              </a:highlight>
            </a:endParaRPr>
          </a:p>
          <a:p>
            <a:pPr>
              <a:defRPr/>
            </a:pPr>
            <a:r>
              <a:rPr lang="fr-FR" sz="1600" dirty="0" smtClean="0">
                <a:solidFill>
                  <a:schemeClr val="tx1"/>
                </a:solidFill>
                <a:sym typeface="Wingdings" panose="05000000000000000000" pitchFamily="2" charset="2"/>
              </a:rPr>
              <a:t>Accessible (</a:t>
            </a:r>
            <a:r>
              <a:rPr lang="fr-FR" sz="1600" b="1" dirty="0" smtClean="0">
                <a:solidFill>
                  <a:schemeClr val="tx1"/>
                </a:solidFill>
                <a:sym typeface="Wingdings" panose="05000000000000000000" pitchFamily="2" charset="2"/>
              </a:rPr>
              <a:t>à partir du </a:t>
            </a:r>
            <a:r>
              <a:rPr lang="fr-FR" sz="1600" b="1" dirty="0" smtClean="0">
                <a:solidFill>
                  <a:srgbClr val="FF0000"/>
                </a:solidFill>
                <a:sym typeface="Wingdings" panose="05000000000000000000" pitchFamily="2" charset="2"/>
              </a:rPr>
              <a:t>15 janvier 2025</a:t>
            </a:r>
            <a:r>
              <a:rPr lang="fr-FR" sz="1600" dirty="0" smtClean="0">
                <a:solidFill>
                  <a:schemeClr val="tx1"/>
                </a:solidFill>
                <a:sym typeface="Wingdings" panose="05000000000000000000" pitchFamily="2" charset="2"/>
              </a:rPr>
              <a:t>) à partir des fiches de formations concernées ;</a:t>
            </a:r>
          </a:p>
          <a:p>
            <a:pPr marL="285750" indent="-285750">
              <a:buFont typeface="Wingdings"/>
              <a:buChar char="à"/>
              <a:defRPr/>
            </a:pPr>
            <a:r>
              <a:rPr lang="fr-FR" sz="1600" dirty="0" smtClean="0">
                <a:solidFill>
                  <a:schemeClr val="tx1"/>
                </a:solidFill>
              </a:rPr>
              <a:t>Pour avoir un aperçu des connaissances et des compétences à mobiliser dans la formation demandée ;</a:t>
            </a:r>
          </a:p>
          <a:p>
            <a:pPr>
              <a:defRPr/>
            </a:pPr>
            <a:r>
              <a:rPr lang="fr-FR" sz="1600" dirty="0" smtClean="0">
                <a:solidFill>
                  <a:schemeClr val="tx1"/>
                </a:solidFill>
                <a:sym typeface="Wingdings" panose="05000000000000000000" pitchFamily="2" charset="2"/>
              </a:rPr>
              <a:t> </a:t>
            </a:r>
            <a:r>
              <a:rPr lang="fr-FR" sz="1600" dirty="0" smtClean="0">
                <a:solidFill>
                  <a:schemeClr val="tx1"/>
                </a:solidFill>
              </a:rPr>
              <a:t>Les résultats n'appartiennent qu’au seul candidat : </a:t>
            </a:r>
            <a:r>
              <a:rPr lang="fr-FR" sz="1600" b="1" dirty="0" smtClean="0">
                <a:solidFill>
                  <a:schemeClr val="tx1"/>
                </a:solidFill>
              </a:rPr>
              <a:t>pas de transmission aux universités.</a:t>
            </a:r>
            <a:endParaRPr lang="fr-FR" sz="900" b="1" dirty="0" smtClean="0">
              <a:solidFill>
                <a:schemeClr val="tx1"/>
              </a:solidFill>
            </a:endParaRPr>
          </a:p>
          <a:p>
            <a:pPr>
              <a:defRPr/>
            </a:pPr>
            <a:r>
              <a:rPr lang="fr-FR" sz="900" b="1" dirty="0">
                <a:solidFill>
                  <a:srgbClr val="ED7454"/>
                </a:solidFill>
              </a:rPr>
              <a:t/>
            </a:r>
            <a:br>
              <a:rPr lang="fr-FR" sz="900" b="1" dirty="0">
                <a:solidFill>
                  <a:srgbClr val="ED7454"/>
                </a:solidFill>
              </a:rPr>
            </a:br>
            <a:r>
              <a:rPr lang="fr-FR" sz="1600" b="1" dirty="0"/>
              <a:t>Une attestation de passation à télécharger </a:t>
            </a:r>
            <a:r>
              <a:rPr lang="fr-FR" sz="1600" b="1" dirty="0" smtClean="0"/>
              <a:t>est </a:t>
            </a:r>
            <a:r>
              <a:rPr lang="fr-FR" sz="1600" b="1" dirty="0"/>
              <a:t>à joindre à son </a:t>
            </a:r>
            <a:r>
              <a:rPr lang="fr-FR" sz="1600" b="1" dirty="0" smtClean="0"/>
              <a:t>dossier Parcoursup avant le 2 avril 2025 23h59 (heure de Paris).           </a:t>
            </a:r>
            <a:endParaRPr lang="fr-FR" sz="1600" b="1" dirty="0"/>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24</a:t>
            </a:fld>
            <a:endParaRPr lang="fr-FR"/>
          </a:p>
        </p:txBody>
      </p:sp>
      <p:sp>
        <p:nvSpPr>
          <p:cNvPr id="8" name="Rectangle à coins arrondis 7"/>
          <p:cNvSpPr/>
          <p:nvPr/>
        </p:nvSpPr>
        <p:spPr>
          <a:xfrm>
            <a:off x="6143625" y="86105"/>
            <a:ext cx="26214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rPr>
              <a:t>Jusqu’au </a:t>
            </a:r>
            <a:r>
              <a:rPr lang="fr-FR" sz="1400" b="1" kern="0" dirty="0" smtClean="0">
                <a:solidFill>
                  <a:srgbClr val="000091"/>
                </a:solidFill>
              </a:rPr>
              <a:t>2 </a:t>
            </a:r>
            <a:r>
              <a:rPr lang="fr-FR" sz="1400" b="1" kern="0" dirty="0">
                <a:solidFill>
                  <a:srgbClr val="000091"/>
                </a:solidFill>
              </a:rPr>
              <a:t>avril </a:t>
            </a:r>
            <a:r>
              <a:rPr lang="fr-FR" sz="1400" b="1" kern="0" dirty="0" smtClean="0">
                <a:solidFill>
                  <a:srgbClr val="000091"/>
                </a:solidFill>
              </a:rPr>
              <a:t>2025 </a:t>
            </a:r>
            <a:r>
              <a:rPr lang="fr-FR" sz="1400" b="1" kern="0" dirty="0">
                <a:solidFill>
                  <a:srgbClr val="000091"/>
                </a:solidFill>
              </a:rPr>
              <a:t>inclus</a:t>
            </a:r>
          </a:p>
        </p:txBody>
      </p:sp>
    </p:spTree>
    <p:extLst>
      <p:ext uri="{BB962C8B-B14F-4D97-AF65-F5344CB8AC3E}">
        <p14:creationId xmlns="" xmlns:p14="http://schemas.microsoft.com/office/powerpoint/2010/main" val="17906636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3"/>
          </p:nvPr>
        </p:nvSpPr>
        <p:spPr>
          <a:xfrm>
            <a:off x="395536" y="1240508"/>
            <a:ext cx="3600402" cy="3744417"/>
          </a:xfrm>
        </p:spPr>
        <p:txBody>
          <a:bodyPr>
            <a:noAutofit/>
          </a:bodyPr>
          <a:lstStyle/>
          <a:p>
            <a:pPr marL="177800" indent="-177800" algn="l" defTabSz="457200">
              <a:spcBef>
                <a:spcPct val="20000"/>
              </a:spcBef>
              <a:buClr>
                <a:srgbClr val="FF0000"/>
              </a:buClr>
              <a:buSzPct val="100000"/>
              <a:buFont typeface="Courier New" panose="02070309020205020404" pitchFamily="49" charset="0"/>
              <a:buChar char="o"/>
              <a:defRPr/>
            </a:pPr>
            <a:r>
              <a:rPr lang="fr-FR" sz="1400" dirty="0">
                <a:solidFill>
                  <a:schemeClr val="bg1"/>
                </a:solidFill>
                <a:highlight>
                  <a:srgbClr val="0000FF"/>
                </a:highlight>
              </a:rPr>
              <a:t>La rubrique Activités et centres d’intérêt </a:t>
            </a:r>
            <a:r>
              <a:rPr lang="fr-FR" sz="1400" b="0" dirty="0">
                <a:solidFill>
                  <a:schemeClr val="accent1"/>
                </a:solidFill>
              </a:rPr>
              <a:t> une rubrique facultative pour mettre en valeur vos compétences, vos expériences et engagements</a:t>
            </a:r>
          </a:p>
          <a:p>
            <a:pPr marL="177800" lvl="0" indent="-177800" algn="l" defTabSz="457200">
              <a:spcBef>
                <a:spcPct val="20000"/>
              </a:spcBef>
              <a:buClr>
                <a:srgbClr val="FF0000"/>
              </a:buClr>
              <a:buSzPct val="100000"/>
              <a:buFont typeface="Courier New" panose="02070309020205020404" pitchFamily="49" charset="0"/>
              <a:buChar char="o"/>
              <a:defRPr/>
            </a:pPr>
            <a:endParaRPr lang="fr-FR" sz="1400" b="1" dirty="0">
              <a:solidFill>
                <a:schemeClr val="bg1"/>
              </a:solidFill>
              <a:highlight>
                <a:srgbClr val="0000FF"/>
              </a:highlight>
            </a:endParaRPr>
          </a:p>
          <a:p>
            <a:pPr marL="177800" lvl="0" indent="-177800" algn="l" defTabSz="457200">
              <a:spcBef>
                <a:spcPct val="20000"/>
              </a:spcBef>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La lettre de motivation</a:t>
            </a:r>
            <a:r>
              <a:rPr lang="fr-FR" sz="1400" dirty="0">
                <a:solidFill>
                  <a:schemeClr val="bg1"/>
                </a:solidFill>
                <a:highlight>
                  <a:srgbClr val="0000FF"/>
                </a:highlight>
              </a:rPr>
              <a:t> </a:t>
            </a:r>
            <a:r>
              <a:rPr lang="fr-FR" sz="1400" b="0" dirty="0">
                <a:solidFill>
                  <a:schemeClr val="accent1"/>
                </a:solidFill>
              </a:rPr>
              <a:t> quand elle est demandée par la formation</a:t>
            </a:r>
          </a:p>
          <a:p>
            <a:pPr marL="177800" lvl="0" indent="-177800" algn="l" defTabSz="457200">
              <a:spcBef>
                <a:spcPct val="20000"/>
              </a:spcBef>
              <a:spcAft>
                <a:spcPts val="0"/>
              </a:spcAft>
              <a:buClr>
                <a:srgbClr val="FF0000"/>
              </a:buClr>
              <a:buSzPct val="100000"/>
              <a:buFont typeface="Courier New" panose="02070309020205020404" pitchFamily="49" charset="0"/>
              <a:buChar char="o"/>
              <a:defRPr/>
            </a:pPr>
            <a:endParaRPr lang="fr-FR" sz="1400" b="0" dirty="0">
              <a:solidFill>
                <a:schemeClr val="accent1"/>
              </a:solidFill>
            </a:endParaRPr>
          </a:p>
          <a:p>
            <a:pPr marL="177800" indent="-177800" algn="l" defTabSz="457200">
              <a:spcBef>
                <a:spcPct val="20000"/>
              </a:spcBef>
              <a:spcAft>
                <a:spcPts val="0"/>
              </a:spcAft>
              <a:buClr>
                <a:srgbClr val="FF0000"/>
              </a:buClr>
              <a:buSzPct val="100000"/>
              <a:buFont typeface="Courier New" panose="02070309020205020404" pitchFamily="49" charset="0"/>
              <a:buChar char="o"/>
              <a:defRPr/>
            </a:pPr>
            <a:r>
              <a:rPr lang="fr-FR" sz="1400" dirty="0">
                <a:solidFill>
                  <a:schemeClr val="bg1"/>
                </a:solidFill>
                <a:highlight>
                  <a:srgbClr val="0000FF"/>
                </a:highlight>
              </a:rPr>
              <a:t>L</a:t>
            </a:r>
            <a:r>
              <a:rPr lang="fr-FR" sz="1400" b="1" dirty="0">
                <a:solidFill>
                  <a:schemeClr val="bg1"/>
                </a:solidFill>
                <a:highlight>
                  <a:srgbClr val="0000FF"/>
                </a:highlight>
              </a:rPr>
              <a:t>es pièces spécifiques ou formulaires </a:t>
            </a:r>
            <a:r>
              <a:rPr lang="fr-FR" sz="1400" b="0" dirty="0">
                <a:solidFill>
                  <a:schemeClr val="accent1"/>
                </a:solidFill>
              </a:rPr>
              <a:t>demandés par certaines formations sélectives</a:t>
            </a:r>
          </a:p>
          <a:p>
            <a:pPr marL="177800" indent="-177800" algn="l" defTabSz="457200">
              <a:spcBef>
                <a:spcPct val="20000"/>
              </a:spcBef>
              <a:spcAft>
                <a:spcPts val="0"/>
              </a:spcAft>
              <a:buClr>
                <a:srgbClr val="FF0000"/>
              </a:buClr>
              <a:buSzPct val="100000"/>
              <a:buFont typeface="Courier New" panose="02070309020205020404" pitchFamily="49" charset="0"/>
              <a:buChar char="o"/>
              <a:defRPr/>
            </a:pPr>
            <a:endParaRPr lang="fr-FR" sz="1400" dirty="0"/>
          </a:p>
          <a:p>
            <a:pPr marL="177800" indent="-177800" algn="l" defTabSz="457200">
              <a:spcBef>
                <a:spcPct val="20000"/>
              </a:spcBef>
              <a:spcAft>
                <a:spcPts val="0"/>
              </a:spcAft>
              <a:buClr>
                <a:srgbClr val="FF0000"/>
              </a:buClr>
              <a:buSzPct val="100000"/>
              <a:buFont typeface="Courier New" panose="02070309020205020404" pitchFamily="49" charset="0"/>
              <a:buChar char="o"/>
              <a:defRPr/>
            </a:pPr>
            <a:r>
              <a:rPr lang="fr-FR" sz="1400" dirty="0">
                <a:solidFill>
                  <a:schemeClr val="bg1"/>
                </a:solidFill>
                <a:highlight>
                  <a:srgbClr val="0000FF"/>
                </a:highlight>
              </a:rPr>
              <a:t>L</a:t>
            </a:r>
            <a:r>
              <a:rPr lang="fr-FR" sz="1400" b="1" dirty="0">
                <a:solidFill>
                  <a:schemeClr val="bg1"/>
                </a:solidFill>
                <a:highlight>
                  <a:srgbClr val="0000FF"/>
                </a:highlight>
              </a:rPr>
              <a:t>a fiche Avenir</a:t>
            </a:r>
            <a:r>
              <a:rPr lang="fr-FR" sz="1400" b="0" dirty="0">
                <a:solidFill>
                  <a:schemeClr val="accent1"/>
                </a:solidFill>
              </a:rPr>
              <a:t> renseignée par les enseignants et le proviseur de votre lycée</a:t>
            </a:r>
          </a:p>
          <a:p>
            <a:pPr marL="285750" indent="-285750" algn="l" defTabSz="457200">
              <a:spcBef>
                <a:spcPct val="20000"/>
              </a:spcBef>
              <a:buClr>
                <a:srgbClr val="FF0000"/>
              </a:buClr>
              <a:buSzPct val="100000"/>
              <a:buFont typeface="Courier New" panose="02070309020205020404" pitchFamily="49" charset="0"/>
              <a:buChar char="o"/>
              <a:defRPr/>
            </a:pPr>
            <a:endParaRPr lang="fr-FR" sz="1400" dirty="0">
              <a:solidFill>
                <a:schemeClr val="accent1"/>
              </a:solidFill>
            </a:endParaRPr>
          </a:p>
          <a:p>
            <a:pPr marL="285750" indent="-285750" algn="l" defTabSz="457200">
              <a:spcBef>
                <a:spcPct val="20000"/>
              </a:spcBef>
              <a:spcAft>
                <a:spcPts val="0"/>
              </a:spcAft>
              <a:buClr>
                <a:srgbClr val="FF0000"/>
              </a:buClr>
              <a:buSzPct val="100000"/>
              <a:buFont typeface="Courier New" panose="02070309020205020404" pitchFamily="49" charset="0"/>
              <a:buChar char="o"/>
              <a:defRPr/>
            </a:pPr>
            <a:endParaRPr lang="fr-FR" sz="1400" dirty="0">
              <a:solidFill>
                <a:srgbClr val="3D566E"/>
              </a:solidFill>
            </a:endParaRPr>
          </a:p>
        </p:txBody>
      </p:sp>
      <p:sp>
        <p:nvSpPr>
          <p:cNvPr id="9" name="Espace réservé du texte 5"/>
          <p:cNvSpPr>
            <a:spLocks noGrp="1"/>
          </p:cNvSpPr>
          <p:nvPr>
            <p:ph type="body" sz="quarter" idx="14"/>
          </p:nvPr>
        </p:nvSpPr>
        <p:spPr>
          <a:xfrm>
            <a:off x="4143771" y="915566"/>
            <a:ext cx="4545128" cy="3744416"/>
          </a:xfrm>
        </p:spPr>
        <p:txBody>
          <a:bodyPr>
            <a:noAutofit/>
          </a:bodyPr>
          <a:lstStyle/>
          <a:p>
            <a:pPr defTabSz="457189">
              <a:spcBef>
                <a:spcPct val="20000"/>
              </a:spcBef>
              <a:spcAft>
                <a:spcPts val="0"/>
              </a:spcAft>
              <a:buClr>
                <a:srgbClr val="FF0000"/>
              </a:buClr>
              <a:buSzPct val="100000"/>
              <a:defRPr/>
            </a:pPr>
            <a:endParaRPr lang="fr-FR" sz="1400" b="1" dirty="0">
              <a:solidFill>
                <a:schemeClr val="bg1"/>
              </a:solidFill>
              <a:highlight>
                <a:srgbClr val="0000FF"/>
              </a:highlight>
            </a:endParaRPr>
          </a:p>
          <a:p>
            <a:pPr marL="285750" indent="-285750" defTabSz="457189">
              <a:spcBef>
                <a:spcPct val="20000"/>
              </a:spcBef>
              <a:spcAft>
                <a:spcPts val="0"/>
              </a:spcAft>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Les bulletins scolaires et notes du baccalauréat : </a:t>
            </a:r>
          </a:p>
          <a:p>
            <a:pPr marL="180000" lvl="1" indent="0">
              <a:buNone/>
            </a:pPr>
            <a:r>
              <a:rPr lang="fr-FR" sz="1400" dirty="0">
                <a:solidFill>
                  <a:schemeClr val="accent1"/>
                </a:solidFill>
              </a:rPr>
              <a:t>- </a:t>
            </a:r>
            <a:r>
              <a:rPr lang="fr-FR" sz="1400" b="1" dirty="0">
                <a:solidFill>
                  <a:schemeClr val="accent1"/>
                </a:solidFill>
              </a:rPr>
              <a:t>Année de première </a:t>
            </a:r>
            <a:r>
              <a:rPr lang="fr-FR" sz="1400" dirty="0">
                <a:solidFill>
                  <a:schemeClr val="accent1"/>
                </a:solidFill>
              </a:rPr>
              <a:t>: bulletins scolaires et notes des épreuves anticipées de français et celles au titre du contrôle continu du baccalauréat (pour les lycéens généraux et technologiques)</a:t>
            </a:r>
          </a:p>
          <a:p>
            <a:pPr marL="180000" lvl="1" indent="0">
              <a:spcAft>
                <a:spcPts val="1200"/>
              </a:spcAft>
              <a:buNone/>
            </a:pPr>
            <a:r>
              <a:rPr lang="fr-FR" sz="1400" dirty="0">
                <a:solidFill>
                  <a:schemeClr val="accent1"/>
                </a:solidFill>
              </a:rPr>
              <a:t>- </a:t>
            </a:r>
            <a:r>
              <a:rPr lang="fr-FR" sz="1400" b="1" dirty="0">
                <a:solidFill>
                  <a:schemeClr val="accent1"/>
                </a:solidFill>
              </a:rPr>
              <a:t>Année de terminale </a:t>
            </a:r>
            <a:r>
              <a:rPr lang="fr-FR" sz="1400" dirty="0">
                <a:solidFill>
                  <a:schemeClr val="accent1"/>
                </a:solidFill>
              </a:rPr>
              <a:t>: bulletins scolaires des 1er et 2e trimestres (ou 1</a:t>
            </a:r>
            <a:r>
              <a:rPr lang="fr-FR" sz="1400" baseline="30000" dirty="0">
                <a:solidFill>
                  <a:schemeClr val="accent1"/>
                </a:solidFill>
              </a:rPr>
              <a:t>er</a:t>
            </a:r>
            <a:r>
              <a:rPr lang="fr-FR" sz="1400" dirty="0">
                <a:solidFill>
                  <a:schemeClr val="accent1"/>
                </a:solidFill>
              </a:rPr>
              <a:t> semestre)</a:t>
            </a:r>
          </a:p>
          <a:p>
            <a:pPr marL="285750" lvl="0" indent="-285750" defTabSz="457200">
              <a:spcBef>
                <a:spcPts val="600"/>
              </a:spcBef>
              <a:spcAft>
                <a:spcPts val="0"/>
              </a:spcAft>
              <a:buClr>
                <a:srgbClr val="FF0000"/>
              </a:buClr>
              <a:buSzPct val="100000"/>
              <a:buFont typeface="Courier New" panose="02070309020205020404" pitchFamily="49" charset="0"/>
              <a:buChar char="o"/>
              <a:defRPr/>
            </a:pPr>
            <a:r>
              <a:rPr lang="fr-FR" sz="1400" b="1" dirty="0">
                <a:solidFill>
                  <a:srgbClr val="FFFFFF"/>
                </a:solidFill>
                <a:highlight>
                  <a:srgbClr val="0000FF"/>
                </a:highlight>
              </a:rPr>
              <a:t>Des informations sur votre parcours spécifique </a:t>
            </a:r>
            <a:r>
              <a:rPr lang="fr-FR" sz="1400" dirty="0">
                <a:solidFill>
                  <a:srgbClr val="000000"/>
                </a:solidFill>
              </a:rPr>
              <a:t> </a:t>
            </a:r>
          </a:p>
          <a:p>
            <a:pPr marL="177800" lvl="0" defTabSz="457200">
              <a:spcBef>
                <a:spcPts val="600"/>
              </a:spcBef>
              <a:spcAft>
                <a:spcPts val="0"/>
              </a:spcAft>
              <a:buClr>
                <a:srgbClr val="FF0000"/>
              </a:buClr>
              <a:buSzPct val="100000"/>
              <a:defRPr/>
            </a:pPr>
            <a:r>
              <a:rPr lang="fr-FR" sz="1400" dirty="0">
                <a:solidFill>
                  <a:srgbClr val="000000"/>
                </a:solidFill>
              </a:rPr>
              <a:t>- parcours en sections européennes ou binationales ou bac français international (BFI)</a:t>
            </a:r>
          </a:p>
          <a:p>
            <a:pPr marL="177800" lvl="0" defTabSz="457200">
              <a:spcBef>
                <a:spcPts val="600"/>
              </a:spcBef>
              <a:spcAft>
                <a:spcPts val="0"/>
              </a:spcAft>
              <a:buClr>
                <a:srgbClr val="FF0000"/>
              </a:buClr>
              <a:buSzPct val="100000"/>
              <a:defRPr/>
            </a:pPr>
            <a:r>
              <a:rPr lang="fr-FR" sz="1400" dirty="0">
                <a:solidFill>
                  <a:srgbClr val="000000"/>
                </a:solidFill>
              </a:rPr>
              <a:t>- participation aux cordées de la réussite</a:t>
            </a:r>
          </a:p>
          <a:p>
            <a:pPr marL="177800" lvl="0" defTabSz="457200">
              <a:spcBef>
                <a:spcPts val="600"/>
              </a:spcBef>
              <a:spcAft>
                <a:spcPts val="0"/>
              </a:spcAft>
              <a:buClr>
                <a:srgbClr val="FF0000"/>
              </a:buClr>
              <a:buSzPct val="100000"/>
              <a:defRPr/>
            </a:pPr>
            <a:r>
              <a:rPr lang="fr-FR" sz="1400" dirty="0">
                <a:solidFill>
                  <a:srgbClr val="000000"/>
                </a:solidFill>
              </a:rPr>
              <a:t>- certification des compétences numériques (</a:t>
            </a:r>
            <a:r>
              <a:rPr lang="fr-FR" sz="1400" dirty="0" err="1">
                <a:solidFill>
                  <a:srgbClr val="000000"/>
                </a:solidFill>
              </a:rPr>
              <a:t>Pix</a:t>
            </a:r>
            <a:r>
              <a:rPr lang="fr-FR" sz="1400" dirty="0">
                <a:solidFill>
                  <a:srgbClr val="000000"/>
                </a:solidFill>
              </a:rPr>
              <a:t>)</a:t>
            </a:r>
          </a:p>
          <a:p>
            <a:pPr lvl="1" algn="just"/>
            <a:endParaRPr lang="fr-FR" sz="1400" dirty="0">
              <a:solidFill>
                <a:schemeClr val="accent1"/>
              </a:solidFill>
            </a:endParaRP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25</a:t>
            </a:fld>
            <a:endParaRPr lang="fr-FR"/>
          </a:p>
        </p:txBody>
      </p:sp>
      <p:sp>
        <p:nvSpPr>
          <p:cNvPr id="3" name="Rectangle à coins arrondis 6">
            <a:extLst>
              <a:ext uri="{FF2B5EF4-FFF2-40B4-BE49-F238E27FC236}">
                <a16:creationId xmlns="" xmlns:a16="http://schemas.microsoft.com/office/drawing/2014/main" id="{233DCACA-F66D-BCAA-014B-643DFA98A1BB}"/>
              </a:ext>
            </a:extLst>
          </p:cNvPr>
          <p:cNvSpPr/>
          <p:nvPr/>
        </p:nvSpPr>
        <p:spPr>
          <a:xfrm>
            <a:off x="4067946" y="195486"/>
            <a:ext cx="4608511"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Les éléments transmis aux formations du supérieur</a:t>
            </a:r>
          </a:p>
        </p:txBody>
      </p:sp>
    </p:spTree>
    <p:extLst>
      <p:ext uri="{BB962C8B-B14F-4D97-AF65-F5344CB8AC3E}">
        <p14:creationId xmlns="" xmlns:p14="http://schemas.microsoft.com/office/powerpoint/2010/main" val="18987352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562500"/>
          </a:xfrm>
        </p:spPr>
        <p:txBody>
          <a:bodyPr/>
          <a:lstStyle/>
          <a:p>
            <a:r>
              <a:rPr lang="fr-FR" sz="2200" dirty="0"/>
              <a:t>La fiche avenir renseignée par le lycée </a:t>
            </a:r>
          </a:p>
        </p:txBody>
      </p:sp>
      <p:sp>
        <p:nvSpPr>
          <p:cNvPr id="3" name="Espace réservé du contenu 2"/>
          <p:cNvSpPr>
            <a:spLocks noGrp="1"/>
          </p:cNvSpPr>
          <p:nvPr>
            <p:ph sz="quarter" idx="4294967295"/>
          </p:nvPr>
        </p:nvSpPr>
        <p:spPr>
          <a:xfrm>
            <a:off x="318718" y="1410990"/>
            <a:ext cx="8424000" cy="3321000"/>
          </a:xfrm>
        </p:spPr>
        <p:txBody>
          <a:bodyPr/>
          <a:lstStyle/>
          <a:p>
            <a:pPr marL="177800" lvl="0" indent="-177800" algn="just" defTabSz="457200">
              <a:spcBef>
                <a:spcPct val="20000"/>
              </a:spcBef>
              <a:spcAft>
                <a:spcPts val="0"/>
              </a:spcAft>
              <a:buClr>
                <a:srgbClr val="FF0000"/>
              </a:buClr>
              <a:buSzPct val="100000"/>
              <a:buFont typeface="Arial" panose="020B0604020202020204" pitchFamily="34" charset="0"/>
              <a:buChar char="•"/>
              <a:defRPr/>
            </a:pPr>
            <a:r>
              <a:rPr lang="fr-FR" sz="1600" dirty="0">
                <a:solidFill>
                  <a:schemeClr val="tx1"/>
                </a:solidFill>
              </a:rPr>
              <a:t>Le 2ème conseil de classe examine les vœux de chaque lycéen avec </a:t>
            </a:r>
            <a:r>
              <a:rPr lang="fr-FR" sz="1600" b="1" dirty="0"/>
              <a:t>bienveillance et confiance</a:t>
            </a:r>
            <a:r>
              <a:rPr lang="fr-FR" sz="1600" b="1" dirty="0">
                <a:solidFill>
                  <a:schemeClr val="tx1"/>
                </a:solidFill>
              </a:rPr>
              <a:t> </a:t>
            </a:r>
            <a:r>
              <a:rPr lang="fr-FR" sz="1600" dirty="0">
                <a:solidFill>
                  <a:schemeClr val="tx1"/>
                </a:solidFill>
              </a:rPr>
              <a:t>dans le potentiel de chacun. </a:t>
            </a:r>
          </a:p>
          <a:p>
            <a:pPr marL="177800" lvl="0" indent="-177800" defTabSz="457200">
              <a:spcBef>
                <a:spcPct val="20000"/>
              </a:spcBef>
              <a:spcAft>
                <a:spcPts val="0"/>
              </a:spcAft>
              <a:buClr>
                <a:srgbClr val="FF0000"/>
              </a:buClr>
              <a:buSzPct val="100000"/>
              <a:buFont typeface="Arial" panose="020B0604020202020204" pitchFamily="34" charset="0"/>
              <a:buChar char="•"/>
              <a:defRPr/>
            </a:pPr>
            <a:endParaRPr lang="fr-FR" sz="1600" dirty="0">
              <a:solidFill>
                <a:srgbClr val="3D566E"/>
              </a:solidFill>
            </a:endParaRPr>
          </a:p>
          <a:p>
            <a:pPr marL="177800" lvl="0" indent="-177800" defTabSz="457200">
              <a:spcBef>
                <a:spcPct val="20000"/>
              </a:spcBef>
              <a:spcAft>
                <a:spcPts val="0"/>
              </a:spcAft>
              <a:buClr>
                <a:srgbClr val="FF0000"/>
              </a:buClr>
              <a:buSzPct val="100000"/>
              <a:buFont typeface="Arial" panose="020B0604020202020204" pitchFamily="34" charset="0"/>
              <a:buChar char="•"/>
              <a:defRPr/>
            </a:pPr>
            <a:r>
              <a:rPr lang="fr-FR" sz="1600" dirty="0">
                <a:solidFill>
                  <a:srgbClr val="3D566E"/>
                </a:solidFill>
              </a:rPr>
              <a:t> </a:t>
            </a:r>
            <a:r>
              <a:rPr lang="fr-FR" sz="1600" dirty="0">
                <a:solidFill>
                  <a:schemeClr val="tx1"/>
                </a:solidFill>
              </a:rPr>
              <a:t>Pour chaque lycéen, une </a:t>
            </a:r>
            <a:r>
              <a:rPr lang="fr-FR" sz="1600" b="1" dirty="0">
                <a:solidFill>
                  <a:schemeClr val="bg1"/>
                </a:solidFill>
                <a:highlight>
                  <a:srgbClr val="0000FF"/>
                </a:highlight>
              </a:rPr>
              <a:t>fiche Avenir</a:t>
            </a:r>
            <a:r>
              <a:rPr lang="fr-FR" sz="1600" dirty="0">
                <a:solidFill>
                  <a:schemeClr val="tx1"/>
                </a:solidFill>
              </a:rPr>
              <a:t> est renseignée par le lycée et versée au dossier de l’élève : </a:t>
            </a:r>
          </a:p>
          <a:p>
            <a:pPr marL="627063" lvl="1" indent="-169863" defTabSz="457200">
              <a:spcBef>
                <a:spcPct val="20000"/>
              </a:spcBef>
              <a:spcAft>
                <a:spcPts val="0"/>
              </a:spcAft>
              <a:buClr>
                <a:srgbClr val="FF0000"/>
              </a:buClr>
              <a:defRPr/>
            </a:pPr>
            <a:r>
              <a:rPr lang="fr-FR" sz="1600" dirty="0" smtClean="0">
                <a:solidFill>
                  <a:schemeClr val="tx1"/>
                </a:solidFill>
              </a:rPr>
              <a:t>l’appréciation spécifique des </a:t>
            </a:r>
            <a:r>
              <a:rPr lang="fr-FR" sz="1600" dirty="0">
                <a:solidFill>
                  <a:schemeClr val="tx1"/>
                </a:solidFill>
              </a:rPr>
              <a:t>professeurs par discipline, </a:t>
            </a:r>
            <a:r>
              <a:rPr lang="fr-FR" sz="1600" dirty="0" smtClean="0">
                <a:solidFill>
                  <a:schemeClr val="tx1"/>
                </a:solidFill>
              </a:rPr>
              <a:t>lorsqu’elle est distincte de l’appréciation portée pour chaque trimestre</a:t>
            </a:r>
          </a:p>
          <a:p>
            <a:pPr marL="627063" lvl="1" indent="-169863" defTabSz="457200">
              <a:spcBef>
                <a:spcPct val="20000"/>
              </a:spcBef>
              <a:spcAft>
                <a:spcPts val="0"/>
              </a:spcAft>
              <a:buClr>
                <a:srgbClr val="FF0000"/>
              </a:buClr>
              <a:defRPr/>
            </a:pPr>
            <a:r>
              <a:rPr lang="fr-FR" sz="1600" dirty="0" smtClean="0">
                <a:solidFill>
                  <a:schemeClr val="tx1"/>
                </a:solidFill>
              </a:rPr>
              <a:t>les </a:t>
            </a:r>
            <a:r>
              <a:rPr lang="fr-FR" sz="1600" dirty="0">
                <a:solidFill>
                  <a:schemeClr val="tx1"/>
                </a:solidFill>
              </a:rPr>
              <a:t>appréciations du professeur principal sur des compétences transversales</a:t>
            </a:r>
          </a:p>
          <a:p>
            <a:pPr marL="627063" lvl="1" indent="-169863" defTabSz="457200">
              <a:spcBef>
                <a:spcPct val="20000"/>
              </a:spcBef>
              <a:spcAft>
                <a:spcPts val="0"/>
              </a:spcAft>
              <a:buClr>
                <a:srgbClr val="FF0000"/>
              </a:buClr>
              <a:defRPr/>
            </a:pPr>
            <a:r>
              <a:rPr lang="fr-FR" sz="1600" dirty="0">
                <a:solidFill>
                  <a:schemeClr val="tx1"/>
                </a:solidFill>
              </a:rPr>
              <a:t>l’avis du chef d’établissement </a:t>
            </a:r>
            <a:r>
              <a:rPr lang="fr-FR" sz="1600" dirty="0" smtClean="0">
                <a:solidFill>
                  <a:schemeClr val="tx1"/>
                </a:solidFill>
              </a:rPr>
              <a:t>sur la capacité à réussir, pour </a:t>
            </a:r>
            <a:r>
              <a:rPr lang="fr-FR" sz="1600" dirty="0">
                <a:solidFill>
                  <a:schemeClr val="tx1"/>
                </a:solidFill>
              </a:rPr>
              <a:t>chaque vœu</a:t>
            </a:r>
          </a:p>
          <a:p>
            <a:pPr marL="177800" lvl="0" indent="-177800" defTabSz="457200">
              <a:spcBef>
                <a:spcPct val="20000"/>
              </a:spcBef>
              <a:spcAft>
                <a:spcPts val="0"/>
              </a:spcAft>
              <a:buClr>
                <a:srgbClr val="FF0000"/>
              </a:buClr>
              <a:buSzPct val="100000"/>
              <a:buFont typeface="Arial" panose="020B0604020202020204" pitchFamily="34" charset="0"/>
              <a:buChar char="•"/>
              <a:defRPr/>
            </a:pPr>
            <a:endParaRPr lang="fr-FR" sz="1600" dirty="0">
              <a:solidFill>
                <a:schemeClr val="tx1"/>
              </a:solidFill>
            </a:endParaRPr>
          </a:p>
          <a:p>
            <a:pPr marL="177800" lvl="0" indent="-177800" defTabSz="457200">
              <a:spcBef>
                <a:spcPct val="20000"/>
              </a:spcBef>
              <a:spcAft>
                <a:spcPts val="0"/>
              </a:spcAft>
              <a:buClr>
                <a:srgbClr val="FF0000"/>
              </a:buClr>
              <a:buSzPct val="100000"/>
              <a:buFont typeface="Arial" panose="020B0604020202020204" pitchFamily="34" charset="0"/>
              <a:buChar char="•"/>
              <a:defRPr/>
            </a:pPr>
            <a:r>
              <a:rPr lang="fr-FR" sz="1600" dirty="0" smtClean="0">
                <a:solidFill>
                  <a:schemeClr val="tx1"/>
                </a:solidFill>
              </a:rPr>
              <a:t>La </a:t>
            </a:r>
            <a:r>
              <a:rPr lang="fr-FR" sz="1600" dirty="0">
                <a:solidFill>
                  <a:schemeClr val="tx1"/>
                </a:solidFill>
              </a:rPr>
              <a:t>fiche Avenir est </a:t>
            </a:r>
            <a:r>
              <a:rPr lang="fr-FR" sz="1600" b="1" dirty="0">
                <a:solidFill>
                  <a:schemeClr val="tx1"/>
                </a:solidFill>
              </a:rPr>
              <a:t>consultable par le lycéen </a:t>
            </a:r>
            <a:r>
              <a:rPr lang="fr-FR" sz="1600" dirty="0">
                <a:solidFill>
                  <a:schemeClr val="tx1"/>
                </a:solidFill>
              </a:rPr>
              <a:t>dans son dossier</a:t>
            </a:r>
            <a:r>
              <a:rPr lang="fr-FR" sz="1600" dirty="0"/>
              <a:t> </a:t>
            </a:r>
            <a:r>
              <a:rPr lang="fr-FR" sz="1600" b="1" dirty="0"/>
              <a:t>à partir du </a:t>
            </a:r>
            <a:r>
              <a:rPr lang="fr-FR" sz="1600" b="1" dirty="0" smtClean="0"/>
              <a:t>2 juin 2025</a:t>
            </a:r>
          </a:p>
          <a:p>
            <a:pPr marL="177800" lvl="0" indent="-177800" defTabSz="457200">
              <a:spcBef>
                <a:spcPct val="20000"/>
              </a:spcBef>
              <a:spcAft>
                <a:spcPts val="0"/>
              </a:spcAft>
              <a:buClr>
                <a:srgbClr val="FF0000"/>
              </a:buClr>
              <a:buSzPct val="100000"/>
              <a:buFont typeface="Arial" panose="020B0604020202020204" pitchFamily="34" charset="0"/>
              <a:buChar char="•"/>
              <a:defRPr/>
            </a:pPr>
            <a:endParaRPr lang="fr-FR" sz="1600" b="1" dirty="0"/>
          </a:p>
          <a:p>
            <a:pPr marL="177800" lvl="0" indent="-177800" defTabSz="457200">
              <a:spcBef>
                <a:spcPct val="20000"/>
              </a:spcBef>
              <a:spcAft>
                <a:spcPts val="0"/>
              </a:spcAft>
              <a:buClr>
                <a:srgbClr val="FF0000"/>
              </a:buClr>
              <a:buSzPct val="100000"/>
              <a:buFont typeface="Arial" panose="020B0604020202020204" pitchFamily="34" charset="0"/>
              <a:buChar char="•"/>
              <a:defRPr/>
            </a:pPr>
            <a:endParaRPr lang="fr-FR" sz="2200" b="1" dirty="0">
              <a:solidFill>
                <a:srgbClr val="3D566E"/>
              </a:solidFill>
              <a:latin typeface="Calibri"/>
            </a:endParaRPr>
          </a:p>
          <a:p>
            <a:pPr lvl="0" defTabSz="457200">
              <a:spcBef>
                <a:spcPct val="20000"/>
              </a:spcBef>
              <a:spcAft>
                <a:spcPts val="0"/>
              </a:spcAft>
              <a:buClr>
                <a:srgbClr val="FF0000"/>
              </a:buClr>
              <a:buSzPct val="100000"/>
              <a:defRPr/>
            </a:pPr>
            <a:r>
              <a:rPr lang="fr-FR" sz="5600" dirty="0">
                <a:solidFill>
                  <a:srgbClr val="3D566E"/>
                </a:solidFill>
                <a:latin typeface="Calibri"/>
              </a:rPr>
              <a:t>              </a:t>
            </a: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26</a:t>
            </a:fld>
            <a:endParaRPr lang="fr-FR"/>
          </a:p>
        </p:txBody>
      </p:sp>
      <p:sp>
        <p:nvSpPr>
          <p:cNvPr id="7" name="Rectangle à coins arrondis 6"/>
          <p:cNvSpPr/>
          <p:nvPr/>
        </p:nvSpPr>
        <p:spPr>
          <a:xfrm>
            <a:off x="5872163" y="86105"/>
            <a:ext cx="2892893"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éléments transmis aux formations du supérieur</a:t>
            </a:r>
          </a:p>
        </p:txBody>
      </p:sp>
    </p:spTree>
    <p:extLst>
      <p:ext uri="{BB962C8B-B14F-4D97-AF65-F5344CB8AC3E}">
        <p14:creationId xmlns="" xmlns:p14="http://schemas.microsoft.com/office/powerpoint/2010/main" val="14916904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74A03300-A62F-4DF5-966E-3CB9D38AC02B}" type="datetime1">
              <a:rPr lang="fr-FR" cap="all" smtClean="0"/>
              <a:pPr algn="r"/>
              <a:t>27/01/2025</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27</a:t>
            </a:fld>
            <a:endParaRPr lang="fr-FR" dirty="0"/>
          </a:p>
        </p:txBody>
      </p:sp>
      <p:pic>
        <p:nvPicPr>
          <p:cNvPr id="3" name="Imag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 xmlns:p14="http://schemas.microsoft.com/office/powerpoint/2010/main" val="30212489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67544" y="4019781"/>
            <a:ext cx="8892480" cy="792088"/>
          </a:xfrm>
        </p:spPr>
        <p:txBody>
          <a:bodyPr/>
          <a:lstStyle/>
          <a:p>
            <a:pPr marL="0" indent="0">
              <a:buNone/>
            </a:pPr>
            <a:r>
              <a:rPr lang="fr-FR" sz="2800" dirty="0"/>
              <a:t/>
            </a:r>
            <a:br>
              <a:rPr lang="fr-FR" sz="2800" dirty="0"/>
            </a:br>
            <a:r>
              <a:rPr lang="fr-FR" sz="2800" dirty="0" smtClean="0">
                <a:solidFill>
                  <a:srgbClr val="000091"/>
                </a:solidFill>
              </a:rPr>
              <a:t>L’analyse des candidatures par </a:t>
            </a:r>
            <a:r>
              <a:rPr lang="fr-FR" sz="2800" dirty="0">
                <a:solidFill>
                  <a:srgbClr val="000091"/>
                </a:solidFill>
              </a:rPr>
              <a:t>les formations</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28</a:t>
            </a:fld>
            <a:endParaRPr lang="fr-FR"/>
          </a:p>
        </p:txBody>
      </p:sp>
      <p:pic>
        <p:nvPicPr>
          <p:cNvPr id="2" name="Espace réservé pour une image  1"/>
          <p:cNvPicPr>
            <a:picLocks noGrp="1" noChangeAspect="1"/>
          </p:cNvPicPr>
          <p:nvPr>
            <p:ph type="pic" sz="quarter" idx="13"/>
          </p:nvPr>
        </p:nvPicPr>
        <p:blipFill>
          <a:blip r:embed="rId2">
            <a:extLst>
              <a:ext uri="{28A0092B-C50C-407E-A947-70E740481C1C}">
                <a14:useLocalDpi xmlns="" xmlns:a14="http://schemas.microsoft.com/office/drawing/2010/main" val="0"/>
              </a:ext>
            </a:extLst>
          </a:blip>
          <a:srcRect t="16247" b="16247"/>
          <a:stretch>
            <a:fillRect/>
          </a:stretch>
        </p:blipFill>
        <p:spPr>
          <a:xfrm>
            <a:off x="835091" y="782400"/>
            <a:ext cx="7362527" cy="3202242"/>
          </a:xfrm>
        </p:spPr>
      </p:pic>
    </p:spTree>
    <p:extLst>
      <p:ext uri="{BB962C8B-B14F-4D97-AF65-F5344CB8AC3E}">
        <p14:creationId xmlns="" xmlns:p14="http://schemas.microsoft.com/office/powerpoint/2010/main" val="13746108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1057" y="948715"/>
            <a:ext cx="8424000" cy="655458"/>
          </a:xfrm>
        </p:spPr>
        <p:txBody>
          <a:bodyPr/>
          <a:lstStyle/>
          <a:p>
            <a:r>
              <a:rPr lang="fr-FR" sz="2200" dirty="0" smtClean="0"/>
              <a:t>Rappel  : </a:t>
            </a:r>
            <a:r>
              <a:rPr lang="fr-FR" sz="2200" dirty="0" smtClean="0">
                <a:effectLst>
                  <a:outerShdw blurRad="38100" dist="38100" dir="2700000" algn="tl">
                    <a:srgbClr val="000000">
                      <a:alpha val="43137"/>
                    </a:srgbClr>
                  </a:outerShdw>
                </a:effectLst>
              </a:rPr>
              <a:t>Parcoursup ne décide pas de votre affectation</a:t>
            </a:r>
            <a:endParaRPr lang="fr-FR" sz="2200" dirty="0">
              <a:effectLst>
                <a:outerShdw blurRad="38100" dist="38100" dir="2700000" algn="tl">
                  <a:srgbClr val="000000">
                    <a:alpha val="43137"/>
                  </a:srgbClr>
                </a:outerShdw>
              </a:effectLst>
            </a:endParaRPr>
          </a:p>
        </p:txBody>
      </p:sp>
      <p:sp>
        <p:nvSpPr>
          <p:cNvPr id="3" name="Espace réservé du contenu 2"/>
          <p:cNvSpPr>
            <a:spLocks noGrp="1"/>
          </p:cNvSpPr>
          <p:nvPr>
            <p:ph sz="quarter" idx="4294967295"/>
          </p:nvPr>
        </p:nvSpPr>
        <p:spPr>
          <a:xfrm>
            <a:off x="341057" y="1220937"/>
            <a:ext cx="8424000" cy="3290341"/>
          </a:xfrm>
        </p:spPr>
        <p:txBody>
          <a:bodyPr/>
          <a:lstStyle/>
          <a:p>
            <a:endParaRPr lang="fr-FR" sz="500" b="1" dirty="0"/>
          </a:p>
          <a:p>
            <a:pPr algn="ctr"/>
            <a:r>
              <a:rPr lang="fr-FR" sz="1600" b="1" dirty="0" smtClean="0">
                <a:solidFill>
                  <a:schemeClr val="bg1"/>
                </a:solidFill>
                <a:highlight>
                  <a:srgbClr val="0000FF"/>
                </a:highlight>
              </a:rPr>
              <a:t>Aucun algorithme de Parcoursup ne fait l’analyse de votre candidature</a:t>
            </a:r>
            <a:endParaRPr lang="fr-FR" sz="1600" b="1" dirty="0">
              <a:solidFill>
                <a:schemeClr val="bg1"/>
              </a:solidFill>
              <a:highlight>
                <a:srgbClr val="0000FF"/>
              </a:highlight>
            </a:endParaRPr>
          </a:p>
          <a:p>
            <a:pPr>
              <a:spcAft>
                <a:spcPts val="1200"/>
              </a:spcAft>
            </a:pPr>
            <a:r>
              <a:rPr lang="fr-FR" sz="1500" dirty="0" smtClean="0">
                <a:solidFill>
                  <a:schemeClr val="tx1"/>
                </a:solidFill>
              </a:rPr>
              <a:t>Ce </a:t>
            </a:r>
            <a:r>
              <a:rPr lang="fr-FR" sz="1500" dirty="0">
                <a:solidFill>
                  <a:schemeClr val="tx1"/>
                </a:solidFill>
              </a:rPr>
              <a:t>sont les enseignants de la formation qui analysent votre candidature dans le cadre d’une commission d'examen des vœux (ou jury</a:t>
            </a:r>
            <a:r>
              <a:rPr lang="fr-FR" sz="1500" dirty="0" smtClean="0">
                <a:solidFill>
                  <a:schemeClr val="tx1"/>
                </a:solidFill>
              </a:rPr>
              <a:t>). </a:t>
            </a:r>
            <a:r>
              <a:rPr lang="fr-FR" sz="1500" dirty="0">
                <a:solidFill>
                  <a:schemeClr val="tx1"/>
                </a:solidFill>
              </a:rPr>
              <a:t>Cette commission définit les modalités et les critères d'analyse des candidatures renseignés sur cette fiche. </a:t>
            </a:r>
            <a:r>
              <a:rPr lang="fr-FR" sz="1500" b="1" dirty="0" smtClean="0">
                <a:solidFill>
                  <a:schemeClr val="tx1"/>
                </a:solidFill>
              </a:rPr>
              <a:t>Parcoursup </a:t>
            </a:r>
            <a:r>
              <a:rPr lang="fr-FR" sz="1500" b="1" dirty="0">
                <a:solidFill>
                  <a:schemeClr val="tx1"/>
                </a:solidFill>
              </a:rPr>
              <a:t>n’analyse aucune candidature</a:t>
            </a:r>
            <a:r>
              <a:rPr lang="fr-FR" sz="1500" b="1" dirty="0" smtClean="0">
                <a:solidFill>
                  <a:schemeClr val="tx1"/>
                </a:solidFill>
              </a:rPr>
              <a:t>. Avec Parcoursup, il n’y a pas de tirage au sort.</a:t>
            </a:r>
            <a:endParaRPr lang="fr-FR" sz="1500" b="1" dirty="0">
              <a:solidFill>
                <a:schemeClr val="tx1"/>
              </a:solidFill>
            </a:endParaRPr>
          </a:p>
          <a:p>
            <a:pPr algn="ctr"/>
            <a:r>
              <a:rPr lang="fr-FR" sz="1600" b="1" dirty="0" smtClean="0">
                <a:solidFill>
                  <a:schemeClr val="bg1"/>
                </a:solidFill>
                <a:highlight>
                  <a:srgbClr val="0000FF"/>
                </a:highlight>
              </a:rPr>
              <a:t>Aucun algorithme de Parcoursup ne décide de votre affectation</a:t>
            </a:r>
            <a:endParaRPr lang="fr-FR" sz="1600" b="1" dirty="0">
              <a:solidFill>
                <a:schemeClr val="bg1"/>
              </a:solidFill>
              <a:highlight>
                <a:srgbClr val="0000FF"/>
              </a:highlight>
            </a:endParaRPr>
          </a:p>
          <a:p>
            <a:r>
              <a:rPr lang="fr-FR" sz="1500" dirty="0" smtClean="0">
                <a:solidFill>
                  <a:schemeClr val="tx1"/>
                </a:solidFill>
              </a:rPr>
              <a:t>Apres analyse des candidatures, les formations transmettent un classement qui sert de base aux propositions d’admission formulées via Parcoursup aux candidats à partir du 2 juin 2025. </a:t>
            </a:r>
            <a:endParaRPr lang="fr-FR" sz="1500" dirty="0">
              <a:solidFill>
                <a:schemeClr val="tx1"/>
              </a:solidFill>
            </a:endParaRPr>
          </a:p>
          <a:p>
            <a:r>
              <a:rPr lang="fr-FR" sz="1500" dirty="0">
                <a:solidFill>
                  <a:schemeClr val="tx1"/>
                </a:solidFill>
              </a:rPr>
              <a:t>Chaque candidat </a:t>
            </a:r>
            <a:r>
              <a:rPr lang="fr-FR" sz="1500" dirty="0" smtClean="0">
                <a:solidFill>
                  <a:schemeClr val="tx1"/>
                </a:solidFill>
              </a:rPr>
              <a:t>choisit </a:t>
            </a:r>
            <a:r>
              <a:rPr lang="fr-FR" sz="1500" dirty="0">
                <a:solidFill>
                  <a:schemeClr val="tx1"/>
                </a:solidFill>
              </a:rPr>
              <a:t>en fonction des propositions d’admission </a:t>
            </a:r>
            <a:r>
              <a:rPr lang="fr-FR" sz="1500" dirty="0" smtClean="0">
                <a:solidFill>
                  <a:schemeClr val="tx1"/>
                </a:solidFill>
              </a:rPr>
              <a:t>qu’il reçoit, </a:t>
            </a:r>
            <a:r>
              <a:rPr lang="fr-FR" sz="1500" dirty="0">
                <a:solidFill>
                  <a:schemeClr val="tx1"/>
                </a:solidFill>
              </a:rPr>
              <a:t>à partir du </a:t>
            </a:r>
            <a:r>
              <a:rPr lang="fr-FR" sz="1500" dirty="0" smtClean="0">
                <a:solidFill>
                  <a:schemeClr val="tx1"/>
                </a:solidFill>
              </a:rPr>
              <a:t>2 juin 2025. </a:t>
            </a:r>
          </a:p>
          <a:p>
            <a:r>
              <a:rPr lang="fr-FR" sz="1500" b="1" dirty="0" smtClean="0">
                <a:solidFill>
                  <a:schemeClr val="tx1"/>
                </a:solidFill>
              </a:rPr>
              <a:t>Parcoursup garantit à chaque candidat la liberté de choix, la possibilité de garder des vœux pour lesquels il est en liste d'attente et d’avoir le dernier mot.</a:t>
            </a:r>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29</a:t>
            </a:fld>
            <a:endParaRPr lang="fr-FR"/>
          </a:p>
        </p:txBody>
      </p:sp>
      <p:sp>
        <p:nvSpPr>
          <p:cNvPr id="7" name="Rectangle à coins arrondis 6"/>
          <p:cNvSpPr/>
          <p:nvPr/>
        </p:nvSpPr>
        <p:spPr>
          <a:xfrm>
            <a:off x="4070196" y="86105"/>
            <a:ext cx="4694862" cy="540000"/>
          </a:xfrm>
          <a:prstGeom prst="roundRect">
            <a:avLst/>
          </a:prstGeom>
          <a:solidFill>
            <a:srgbClr val="FF9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rgbClr val="000091"/>
                </a:solidFill>
              </a:rPr>
              <a:t>Ce sont les formations qui évaluent les candidatures</a:t>
            </a:r>
            <a:endParaRPr lang="fr-FR" sz="1400" b="1" dirty="0">
              <a:solidFill>
                <a:srgbClr val="000091"/>
              </a:solidFill>
            </a:endParaRPr>
          </a:p>
        </p:txBody>
      </p:sp>
    </p:spTree>
    <p:extLst>
      <p:ext uri="{BB962C8B-B14F-4D97-AF65-F5344CB8AC3E}">
        <p14:creationId xmlns="" xmlns:p14="http://schemas.microsoft.com/office/powerpoint/2010/main" val="3872578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00570" y="622882"/>
            <a:ext cx="8598825" cy="1368152"/>
          </a:xfrm>
        </p:spPr>
        <p:txBody>
          <a:bodyPr/>
          <a:lstStyle/>
          <a:p>
            <a:pPr marL="0" indent="0">
              <a:buNone/>
            </a:pPr>
            <a:r>
              <a:rPr lang="fr-FR" sz="2800" dirty="0"/>
              <a:t/>
            </a:r>
            <a:br>
              <a:rPr lang="fr-FR" sz="2800" dirty="0"/>
            </a:br>
            <a:r>
              <a:rPr lang="fr-FR" sz="2600" dirty="0" smtClean="0">
                <a:solidFill>
                  <a:srgbClr val="000091"/>
                </a:solidFill>
              </a:rPr>
              <a:t>Étape </a:t>
            </a:r>
            <a:r>
              <a:rPr lang="fr-FR" sz="2600" dirty="0">
                <a:solidFill>
                  <a:srgbClr val="000091"/>
                </a:solidFill>
              </a:rPr>
              <a:t>1 : </a:t>
            </a:r>
            <a:r>
              <a:rPr lang="fr-FR" sz="2600" dirty="0" smtClean="0">
                <a:solidFill>
                  <a:srgbClr val="000091"/>
                </a:solidFill>
              </a:rPr>
              <a:t>des outils pour vous aider à élaborer votre projet d’orientation</a:t>
            </a:r>
            <a:endParaRPr lang="fr-FR" sz="2600" dirty="0">
              <a:solidFill>
                <a:srgbClr val="000091"/>
              </a:solidFill>
            </a:endParaRP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3</a:t>
            </a:fld>
            <a:endParaRPr lang="fr-FR"/>
          </a:p>
        </p:txBody>
      </p:sp>
      <p:pic>
        <p:nvPicPr>
          <p:cNvPr id="8" name="Image 7"/>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895061" y="1804962"/>
            <a:ext cx="5592417" cy="2921667"/>
          </a:xfrm>
          <a:prstGeom prst="rect">
            <a:avLst/>
          </a:prstGeom>
        </p:spPr>
      </p:pic>
    </p:spTree>
    <p:extLst>
      <p:ext uri="{BB962C8B-B14F-4D97-AF65-F5344CB8AC3E}">
        <p14:creationId xmlns="" xmlns:p14="http://schemas.microsoft.com/office/powerpoint/2010/main" val="5414691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96505" y="4011909"/>
            <a:ext cx="8640960" cy="936105"/>
          </a:xfrm>
        </p:spPr>
        <p:txBody>
          <a:bodyPr/>
          <a:lstStyle/>
          <a:p>
            <a:pPr marL="0" indent="0">
              <a:buNone/>
            </a:pPr>
            <a:r>
              <a:rPr lang="fr-FR" sz="2800" dirty="0" smtClean="0"/>
              <a:t>Étape </a:t>
            </a:r>
            <a:r>
              <a:rPr lang="fr-FR" sz="2800" dirty="0"/>
              <a:t>3 : consulter les réponses des formations et faire ses choix </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30</a:t>
            </a:fld>
            <a:endParaRPr lang="fr-FR"/>
          </a:p>
        </p:txBody>
      </p:sp>
      <p:pic>
        <p:nvPicPr>
          <p:cNvPr id="7" name="Espace réservé pour une image  6"/>
          <p:cNvPicPr>
            <a:picLocks noGrp="1" noChangeAspect="1"/>
          </p:cNvPicPr>
          <p:nvPr>
            <p:ph type="pic" sz="quarter" idx="13"/>
          </p:nvPr>
        </p:nvPicPr>
        <p:blipFill>
          <a:blip r:embed="rId2">
            <a:extLst>
              <a:ext uri="{28A0092B-C50C-407E-A947-70E740481C1C}">
                <a14:useLocalDpi xmlns="" xmlns:a14="http://schemas.microsoft.com/office/drawing/2010/main" val="0"/>
              </a:ext>
            </a:extLst>
          </a:blip>
          <a:srcRect t="13566" b="13566"/>
          <a:stretch>
            <a:fillRect/>
          </a:stretch>
        </p:blipFill>
        <p:spPr>
          <a:xfrm>
            <a:off x="962825" y="778668"/>
            <a:ext cx="7218511" cy="3029093"/>
          </a:xfrm>
        </p:spPr>
      </p:pic>
    </p:spTree>
    <p:extLst>
      <p:ext uri="{BB962C8B-B14F-4D97-AF65-F5344CB8AC3E}">
        <p14:creationId xmlns="" xmlns:p14="http://schemas.microsoft.com/office/powerpoint/2010/main" val="35241040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pPr algn="r"/>
            <a:fld id="{A1E14F51-A439-4A06-B0B5-C5B7E6D6A3C4}" type="datetime1">
              <a:rPr lang="fr-FR" cap="all" smtClean="0"/>
              <a:pPr algn="r"/>
              <a:t>27/01/2025</a:t>
            </a:fld>
            <a:endParaRPr lang="fr-FR" cap="all"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31</a:t>
            </a:fld>
            <a:endParaRPr lang="fr-FR" dirty="0"/>
          </a:p>
        </p:txBody>
      </p:sp>
      <p:pic>
        <p:nvPicPr>
          <p:cNvPr id="3" name="Imag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 xmlns:p14="http://schemas.microsoft.com/office/powerpoint/2010/main" val="38842217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900001"/>
            <a:ext cx="8784001" cy="447614"/>
          </a:xfrm>
        </p:spPr>
        <p:txBody>
          <a:bodyPr/>
          <a:lstStyle/>
          <a:p>
            <a:r>
              <a:rPr lang="fr-FR" sz="2400" dirty="0"/>
              <a:t>La phase d’admission principale </a:t>
            </a:r>
            <a:r>
              <a:rPr lang="fr-FR" sz="2400" dirty="0" smtClean="0"/>
              <a:t>: 2 juin au 10 juillet 2025</a:t>
            </a:r>
            <a:r>
              <a:rPr lang="fr-FR" sz="2400" dirty="0"/>
              <a:t/>
            </a:r>
            <a:br>
              <a:rPr lang="fr-FR" sz="2400" dirty="0"/>
            </a:br>
            <a:r>
              <a:rPr lang="fr-FR" sz="2400" dirty="0"/>
              <a:t/>
            </a:r>
            <a:br>
              <a:rPr lang="fr-FR" sz="2400" dirty="0"/>
            </a:br>
            <a:endParaRPr lang="fr-FR" sz="2400" dirty="0"/>
          </a:p>
        </p:txBody>
      </p:sp>
      <p:sp>
        <p:nvSpPr>
          <p:cNvPr id="3" name="Espace réservé du contenu 2"/>
          <p:cNvSpPr>
            <a:spLocks noGrp="1"/>
          </p:cNvSpPr>
          <p:nvPr>
            <p:ph sz="quarter" idx="4294967295"/>
          </p:nvPr>
        </p:nvSpPr>
        <p:spPr>
          <a:xfrm>
            <a:off x="342336" y="1275606"/>
            <a:ext cx="8424000" cy="3363878"/>
          </a:xfrm>
        </p:spPr>
        <p:txBody>
          <a:bodyPr/>
          <a:lstStyle/>
          <a:p>
            <a:pPr marL="177800" lvl="0" indent="-177800" defTabSz="457200">
              <a:spcAft>
                <a:spcPts val="0"/>
              </a:spcAft>
              <a:buClr>
                <a:srgbClr val="FF0000"/>
              </a:buClr>
              <a:buSzPct val="100000"/>
              <a:buFont typeface="Lucida Grande"/>
              <a:buChar char="&gt;"/>
            </a:pPr>
            <a:r>
              <a:rPr lang="fr-FR" sz="1400" dirty="0">
                <a:solidFill>
                  <a:schemeClr val="tx1"/>
                </a:solidFill>
              </a:rPr>
              <a:t>Avant le démarrage </a:t>
            </a:r>
            <a:r>
              <a:rPr lang="fr-FR" sz="1400" dirty="0" smtClean="0">
                <a:solidFill>
                  <a:schemeClr val="tx1"/>
                </a:solidFill>
              </a:rPr>
              <a:t>de </a:t>
            </a:r>
            <a:r>
              <a:rPr lang="fr-FR" sz="1400" dirty="0">
                <a:solidFill>
                  <a:schemeClr val="tx1"/>
                </a:solidFill>
              </a:rPr>
              <a:t>la phase d’admission, repensez à vos vœux, à </a:t>
            </a:r>
            <a:r>
              <a:rPr lang="fr-FR" sz="1400" dirty="0" smtClean="0">
                <a:solidFill>
                  <a:schemeClr val="tx1"/>
                </a:solidFill>
              </a:rPr>
              <a:t>ceux </a:t>
            </a:r>
            <a:r>
              <a:rPr lang="fr-FR" sz="1400" dirty="0">
                <a:solidFill>
                  <a:schemeClr val="tx1"/>
                </a:solidFill>
              </a:rPr>
              <a:t>qui </a:t>
            </a:r>
            <a:r>
              <a:rPr lang="fr-FR" sz="1400" dirty="0" smtClean="0">
                <a:solidFill>
                  <a:schemeClr val="tx1"/>
                </a:solidFill>
              </a:rPr>
              <a:t>vous intéressent </a:t>
            </a:r>
            <a:r>
              <a:rPr lang="fr-FR" sz="1400" dirty="0">
                <a:solidFill>
                  <a:schemeClr val="tx1"/>
                </a:solidFill>
              </a:rPr>
              <a:t>vraiment car </a:t>
            </a:r>
            <a:r>
              <a:rPr lang="fr-FR" sz="1400" b="1" dirty="0">
                <a:solidFill>
                  <a:schemeClr val="bg1"/>
                </a:solidFill>
                <a:highlight>
                  <a:srgbClr val="0000FF"/>
                </a:highlight>
              </a:rPr>
              <a:t>il faudra faire un </a:t>
            </a:r>
            <a:r>
              <a:rPr lang="fr-FR" sz="1400" b="1" dirty="0" smtClean="0">
                <a:solidFill>
                  <a:schemeClr val="bg1"/>
                </a:solidFill>
                <a:highlight>
                  <a:srgbClr val="0000FF"/>
                </a:highlight>
              </a:rPr>
              <a:t>choix.</a:t>
            </a:r>
            <a:endParaRPr lang="fr-FR" sz="1400" b="1" dirty="0">
              <a:solidFill>
                <a:schemeClr val="bg1"/>
              </a:solidFill>
              <a:highlight>
                <a:srgbClr val="0000FF"/>
              </a:highlight>
            </a:endParaRPr>
          </a:p>
          <a:p>
            <a:pPr marL="177800" lvl="0" indent="-177800" defTabSz="457200">
              <a:spcAft>
                <a:spcPts val="0"/>
              </a:spcAft>
              <a:buClr>
                <a:srgbClr val="FF0000"/>
              </a:buClr>
              <a:buSzPct val="100000"/>
              <a:buFont typeface="Lucida Grande"/>
              <a:buChar char="&gt;"/>
            </a:pPr>
            <a:endParaRPr lang="fr-FR" sz="1600" dirty="0" smtClean="0"/>
          </a:p>
          <a:p>
            <a:pPr marL="177800" lvl="0" indent="-177800" defTabSz="457200">
              <a:spcAft>
                <a:spcPts val="0"/>
              </a:spcAft>
              <a:buClr>
                <a:srgbClr val="FF0000"/>
              </a:buClr>
              <a:buSzPct val="100000"/>
              <a:buFont typeface="Lucida Grande"/>
              <a:buChar char="&gt;"/>
            </a:pPr>
            <a:r>
              <a:rPr lang="fr-FR" sz="1400" dirty="0" smtClean="0">
                <a:solidFill>
                  <a:schemeClr val="tx1"/>
                </a:solidFill>
              </a:rPr>
              <a:t>Les </a:t>
            </a:r>
            <a:r>
              <a:rPr lang="fr-FR" sz="1400" dirty="0">
                <a:solidFill>
                  <a:schemeClr val="tx1"/>
                </a:solidFill>
              </a:rPr>
              <a:t>candidats consultent </a:t>
            </a:r>
            <a:r>
              <a:rPr lang="fr-FR" sz="1400" b="1" dirty="0"/>
              <a:t>les réponses des formations le </a:t>
            </a:r>
            <a:r>
              <a:rPr lang="fr-FR" sz="1400" b="1" dirty="0" smtClean="0"/>
              <a:t>2 juin 2025</a:t>
            </a:r>
            <a:endParaRPr lang="fr-FR" sz="1400" b="1" dirty="0"/>
          </a:p>
          <a:p>
            <a:pPr lvl="0" defTabSz="457200">
              <a:spcAft>
                <a:spcPts val="0"/>
              </a:spcAft>
              <a:buClr>
                <a:srgbClr val="FF0000"/>
              </a:buClr>
              <a:buSzPct val="100000"/>
            </a:pPr>
            <a:endParaRPr lang="fr-FR" sz="1400" b="1" dirty="0">
              <a:solidFill>
                <a:srgbClr val="F28E65"/>
              </a:solidFill>
            </a:endParaRPr>
          </a:p>
          <a:p>
            <a:pPr marL="177800" lvl="0" indent="-177800" defTabSz="457200">
              <a:spcAft>
                <a:spcPts val="0"/>
              </a:spcAft>
              <a:buClr>
                <a:srgbClr val="FF0000"/>
              </a:buClr>
              <a:buSzPct val="100000"/>
              <a:buFont typeface="Lucida Grande"/>
              <a:buChar char="&gt;"/>
            </a:pPr>
            <a:r>
              <a:rPr lang="fr-FR" sz="1400" b="1" dirty="0">
                <a:solidFill>
                  <a:schemeClr val="bg1"/>
                </a:solidFill>
                <a:highlight>
                  <a:srgbClr val="0000FF"/>
                </a:highlight>
              </a:rPr>
              <a:t>Ils reçoivent les propositions d’admission au fur et à mesure et en continu</a:t>
            </a:r>
            <a:r>
              <a:rPr lang="fr-FR" sz="1400" b="1" dirty="0"/>
              <a:t> </a:t>
            </a:r>
            <a:r>
              <a:rPr lang="fr-FR" sz="1400" b="1" dirty="0">
                <a:solidFill>
                  <a:schemeClr val="tx1"/>
                </a:solidFill>
              </a:rPr>
              <a:t>: </a:t>
            </a:r>
            <a:r>
              <a:rPr lang="fr-FR" sz="1400" dirty="0">
                <a:solidFill>
                  <a:schemeClr val="tx1"/>
                </a:solidFill>
              </a:rPr>
              <a:t>chaque fois qu’un candidat fait un choix entre plusieurs propositions, il libère des places qui sont immédiatement proposées à d’autres candidats en liste d’attente. </a:t>
            </a:r>
            <a:r>
              <a:rPr lang="fr-FR" sz="1400" b="1" dirty="0" err="1" smtClean="0">
                <a:solidFill>
                  <a:schemeClr val="tx1"/>
                </a:solidFill>
              </a:rPr>
              <a:t>Parcoursup</a:t>
            </a:r>
            <a:r>
              <a:rPr lang="fr-FR" sz="1400" b="1" dirty="0" smtClean="0">
                <a:solidFill>
                  <a:schemeClr val="tx1"/>
                </a:solidFill>
              </a:rPr>
              <a:t> permet de conserver les vœux en attente et les candidats peuvent suivre la situation qui évolue en fonction des places libérées</a:t>
            </a:r>
            <a:r>
              <a:rPr lang="fr-FR" sz="1400" dirty="0" smtClean="0">
                <a:solidFill>
                  <a:schemeClr val="tx1"/>
                </a:solidFill>
              </a:rPr>
              <a:t>. Des indicateurs seront disponibles pour chaque vœu</a:t>
            </a:r>
          </a:p>
          <a:p>
            <a:pPr lvl="0" defTabSz="457200">
              <a:spcAft>
                <a:spcPts val="0"/>
              </a:spcAft>
              <a:buClr>
                <a:srgbClr val="FF0000"/>
              </a:buClr>
              <a:buSzPct val="100000"/>
            </a:pPr>
            <a:endParaRPr lang="fr-FR" sz="1400" dirty="0">
              <a:solidFill>
                <a:srgbClr val="3D566E"/>
              </a:solidFill>
            </a:endParaRPr>
          </a:p>
          <a:p>
            <a:pPr marL="177800" lvl="0" indent="-177800" defTabSz="457200">
              <a:spcAft>
                <a:spcPts val="0"/>
              </a:spcAft>
              <a:buClr>
                <a:srgbClr val="FF0000"/>
              </a:buClr>
              <a:buSzPct val="100000"/>
              <a:buFont typeface="Lucida Grande"/>
              <a:buChar char="&gt;"/>
            </a:pPr>
            <a:r>
              <a:rPr lang="fr-FR" sz="1400" dirty="0" smtClean="0">
                <a:solidFill>
                  <a:schemeClr val="tx1"/>
                </a:solidFill>
              </a:rPr>
              <a:t>Les candidats doivent obligatoirement </a:t>
            </a:r>
            <a:r>
              <a:rPr lang="fr-FR" sz="1400" b="1" dirty="0" smtClean="0">
                <a:solidFill>
                  <a:schemeClr val="bg1"/>
                </a:solidFill>
                <a:highlight>
                  <a:srgbClr val="0000FF"/>
                </a:highlight>
              </a:rPr>
              <a:t>répondre</a:t>
            </a:r>
            <a:r>
              <a:rPr lang="fr-FR" sz="1400" dirty="0" smtClean="0">
                <a:solidFill>
                  <a:schemeClr val="tx1"/>
                </a:solidFill>
              </a:rPr>
              <a:t> à chaque proposition d’admission reçue </a:t>
            </a:r>
            <a:r>
              <a:rPr lang="fr-FR" sz="1400" b="1" dirty="0" smtClean="0">
                <a:solidFill>
                  <a:schemeClr val="bg1"/>
                </a:solidFill>
                <a:highlight>
                  <a:srgbClr val="0000FF"/>
                </a:highlight>
              </a:rPr>
              <a:t>avant la date limite indiquée dans leur dossier.</a:t>
            </a:r>
            <a:r>
              <a:rPr lang="fr-FR" sz="1400" b="1" dirty="0" smtClean="0"/>
              <a:t> </a:t>
            </a:r>
            <a:r>
              <a:rPr lang="fr-FR" sz="1400" dirty="0" smtClean="0">
                <a:solidFill>
                  <a:schemeClr val="tx1"/>
                </a:solidFill>
              </a:rPr>
              <a:t>En l’absence de réponse, la proposition est retirée.</a:t>
            </a:r>
          </a:p>
          <a:p>
            <a:pPr marL="177800" lvl="0" indent="-177800" defTabSz="457200">
              <a:spcAft>
                <a:spcPts val="0"/>
              </a:spcAft>
              <a:buClr>
                <a:srgbClr val="FF0000"/>
              </a:buClr>
              <a:buSzPct val="100000"/>
              <a:buFont typeface="Lucida Grande"/>
              <a:buChar char="&gt;"/>
            </a:pPr>
            <a:endParaRPr lang="fr-FR" sz="1400" dirty="0" smtClean="0">
              <a:solidFill>
                <a:schemeClr val="tx1"/>
              </a:solidFill>
            </a:endParaRPr>
          </a:p>
          <a:p>
            <a:pPr marL="177800" indent="-177800" defTabSz="457200">
              <a:spcAft>
                <a:spcPts val="0"/>
              </a:spcAft>
              <a:buClr>
                <a:srgbClr val="FF0000"/>
              </a:buClr>
              <a:buSzPct val="100000"/>
              <a:buFont typeface="Lucida Grande"/>
              <a:buChar char="&gt;"/>
            </a:pPr>
            <a:r>
              <a:rPr lang="fr-FR" sz="1400" dirty="0" smtClean="0">
                <a:solidFill>
                  <a:schemeClr val="tx1"/>
                </a:solidFill>
              </a:rPr>
              <a:t>Entre </a:t>
            </a:r>
            <a:r>
              <a:rPr lang="fr-FR" sz="1400" b="1" dirty="0" smtClean="0">
                <a:solidFill>
                  <a:srgbClr val="FF0000"/>
                </a:solidFill>
              </a:rPr>
              <a:t>le 6 et le 10 juin 2025</a:t>
            </a:r>
            <a:r>
              <a:rPr lang="fr-FR" sz="1400" dirty="0" smtClean="0">
                <a:solidFill>
                  <a:schemeClr val="tx1"/>
                </a:solidFill>
              </a:rPr>
              <a:t>, il sera demandé aux lycéens de classer les </a:t>
            </a:r>
            <a:r>
              <a:rPr lang="fr-FR" sz="1400" dirty="0" err="1" smtClean="0">
                <a:solidFill>
                  <a:schemeClr val="tx1"/>
                </a:solidFill>
              </a:rPr>
              <a:t>voeux</a:t>
            </a:r>
            <a:r>
              <a:rPr lang="fr-FR" sz="1400" dirty="0" smtClean="0">
                <a:solidFill>
                  <a:schemeClr val="tx1"/>
                </a:solidFill>
              </a:rPr>
              <a:t> en attente qu’ils souhaitent conserver </a:t>
            </a:r>
          </a:p>
          <a:p>
            <a:pPr marL="177800" lvl="0" indent="-177800" defTabSz="457200">
              <a:spcAft>
                <a:spcPts val="0"/>
              </a:spcAft>
              <a:buClr>
                <a:srgbClr val="FF0000"/>
              </a:buClr>
              <a:buSzPct val="100000"/>
            </a:pPr>
            <a:endParaRPr lang="fr-FR" sz="1400" dirty="0" smtClean="0">
              <a:solidFill>
                <a:schemeClr val="tx1"/>
              </a:solidFill>
            </a:endParaRPr>
          </a:p>
          <a:p>
            <a:pPr lvl="0" defTabSz="457200">
              <a:spcAft>
                <a:spcPts val="0"/>
              </a:spcAft>
              <a:buClr>
                <a:srgbClr val="FF0000"/>
              </a:buClr>
              <a:buSzPct val="100000"/>
            </a:pPr>
            <a:endParaRPr lang="fr-FR" sz="1400" b="1" dirty="0" smtClean="0">
              <a:solidFill>
                <a:schemeClr val="tx1"/>
              </a:solidFill>
              <a:cs typeface="Arial"/>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32</a:t>
            </a:fld>
            <a:endParaRPr lang="fr-FR"/>
          </a:p>
        </p:txBody>
      </p:sp>
      <p:sp>
        <p:nvSpPr>
          <p:cNvPr id="7" name="Rectangle à coins arrondis 6"/>
          <p:cNvSpPr/>
          <p:nvPr/>
        </p:nvSpPr>
        <p:spPr>
          <a:xfrm>
            <a:off x="3523785" y="86105"/>
            <a:ext cx="524255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U</a:t>
            </a:r>
            <a:r>
              <a:rPr lang="fr-FR" sz="1400" b="1" kern="0" dirty="0" smtClean="0">
                <a:solidFill>
                  <a:srgbClr val="000091"/>
                </a:solidFill>
                <a:latin typeface="Arial"/>
              </a:rPr>
              <a:t>ne </a:t>
            </a:r>
            <a:r>
              <a:rPr lang="fr-FR" sz="1400" b="1" kern="0" dirty="0">
                <a:solidFill>
                  <a:srgbClr val="000091"/>
                </a:solidFill>
                <a:latin typeface="Arial"/>
              </a:rPr>
              <a:t>phase de </a:t>
            </a:r>
            <a:r>
              <a:rPr lang="fr-FR" sz="1400" b="1" kern="0" dirty="0" smtClean="0">
                <a:solidFill>
                  <a:srgbClr val="000091"/>
                </a:solidFill>
                <a:latin typeface="Arial"/>
              </a:rPr>
              <a:t>choix de 39 jours : du 2 juin au 10 juillet 2025</a:t>
            </a:r>
            <a:endParaRPr lang="fr-FR" sz="1400" b="1" kern="0" dirty="0">
              <a:solidFill>
                <a:srgbClr val="000091"/>
              </a:solidFill>
              <a:latin typeface="Arial"/>
            </a:endParaRPr>
          </a:p>
        </p:txBody>
      </p:sp>
    </p:spTree>
    <p:extLst>
      <p:ext uri="{BB962C8B-B14F-4D97-AF65-F5344CB8AC3E}">
        <p14:creationId xmlns="" xmlns:p14="http://schemas.microsoft.com/office/powerpoint/2010/main" val="3221373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a:xfrm>
            <a:off x="6426336" y="4876046"/>
            <a:ext cx="1170000" cy="360000"/>
          </a:xfrm>
        </p:spPr>
        <p:txBody>
          <a:bodyPr/>
          <a:lstStyle/>
          <a:p>
            <a:pPr algn="r"/>
            <a:fld id="{5364400D-1A9E-42A8-8CBD-868B8972336F}" type="datetime1">
              <a:rPr lang="fr-FR" sz="800" cap="all" smtClean="0"/>
              <a:pPr algn="r"/>
              <a:t>27/01/2025</a:t>
            </a:fld>
            <a:endParaRPr lang="fr-FR" sz="800" cap="all"/>
          </a:p>
        </p:txBody>
      </p:sp>
      <p:sp>
        <p:nvSpPr>
          <p:cNvPr id="6" name="Espace réservé du numéro de diapositive 5"/>
          <p:cNvSpPr>
            <a:spLocks noGrp="1"/>
          </p:cNvSpPr>
          <p:nvPr>
            <p:ph type="sldNum" sz="quarter" idx="12"/>
          </p:nvPr>
        </p:nvSpPr>
        <p:spPr>
          <a:xfrm>
            <a:off x="7625663" y="4857148"/>
            <a:ext cx="1170000" cy="360000"/>
          </a:xfrm>
        </p:spPr>
        <p:txBody>
          <a:bodyPr/>
          <a:lstStyle/>
          <a:p>
            <a:fld id="{733122C9-A0B9-462F-8757-0847AD287B63}" type="slidenum">
              <a:rPr lang="fr-FR" smtClean="0"/>
              <a:pPr/>
              <a:t>33</a:t>
            </a:fld>
            <a:endParaRPr lang="fr-FR"/>
          </a:p>
        </p:txBody>
      </p:sp>
      <p:sp>
        <p:nvSpPr>
          <p:cNvPr id="7" name="Espace réservé du texte 2"/>
          <p:cNvSpPr txBox="1">
            <a:spLocks/>
          </p:cNvSpPr>
          <p:nvPr/>
        </p:nvSpPr>
        <p:spPr>
          <a:xfrm>
            <a:off x="386366" y="915566"/>
            <a:ext cx="8568000" cy="465412"/>
          </a:xfrm>
          <a:prstGeom prst="rect">
            <a:avLst/>
          </a:prstGeom>
        </p:spPr>
        <p:txBody>
          <a:bodyPr vert="horz" lIns="91440" tIns="45720" rIns="91440" bIns="45720" rtlCol="0">
            <a:no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FF0000"/>
              </a:buClr>
              <a:buSzPct val="100000"/>
              <a:buFont typeface="Lucida Grande"/>
              <a:buNone/>
              <a:tabLst/>
              <a:defRPr/>
            </a:pPr>
            <a:endParaRPr kumimoji="0" lang="fr-FR" sz="140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r>
              <a:rPr kumimoji="0" lang="fr-FR" sz="1400" b="1" i="0" u="none" strike="noStrike" kern="1200" cap="none" spc="0" normalizeH="0" baseline="0" noProof="0" dirty="0">
                <a:ln>
                  <a:noFill/>
                </a:ln>
                <a:solidFill>
                  <a:schemeClr val="tx2"/>
                </a:solidFill>
                <a:effectLst/>
                <a:uLnTx/>
                <a:uFillTx/>
                <a:latin typeface="Calibri"/>
                <a:ea typeface="+mn-ea"/>
                <a:cs typeface="+mn-cs"/>
              </a:rPr>
              <a:t>Formation sélective (BTS, BUT, classe</a:t>
            </a:r>
            <a:r>
              <a:rPr kumimoji="0" lang="fr-FR" sz="1400" b="1" i="0" u="none" strike="noStrike" kern="1200" cap="none" spc="0" normalizeH="0" noProof="0" dirty="0">
                <a:ln>
                  <a:noFill/>
                </a:ln>
                <a:solidFill>
                  <a:schemeClr val="tx2"/>
                </a:solidFill>
                <a:effectLst/>
                <a:uLnTx/>
                <a:uFillTx/>
                <a:latin typeface="Calibri"/>
                <a:ea typeface="+mn-ea"/>
                <a:cs typeface="+mn-cs"/>
              </a:rPr>
              <a:t> prépa</a:t>
            </a:r>
            <a:r>
              <a:rPr kumimoji="0" lang="fr-FR" sz="1400" b="1" i="0" u="none" strike="noStrike" kern="1200" cap="none" spc="0" normalizeH="0" baseline="0" noProof="0" dirty="0">
                <a:ln>
                  <a:noFill/>
                </a:ln>
                <a:solidFill>
                  <a:schemeClr val="tx2"/>
                </a:solidFill>
                <a:effectLst/>
                <a:uLnTx/>
                <a:uFillTx/>
                <a:latin typeface="Calibri"/>
                <a:ea typeface="+mn-ea"/>
                <a:cs typeface="+mn-cs"/>
              </a:rPr>
              <a:t>, IFSI, écoles, …) </a:t>
            </a:r>
            <a:endParaRPr kumimoji="0" lang="fr-FR" sz="1400" b="0" i="0" u="none" strike="noStrike" kern="1200" cap="none" spc="0" normalizeH="0" baseline="0" noProof="0" dirty="0">
              <a:ln>
                <a:noFill/>
              </a:ln>
              <a:solidFill>
                <a:schemeClr val="tx2"/>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
                <a:srgbClr val="FF0000"/>
              </a:buClr>
              <a:buSzPct val="100000"/>
              <a:buFont typeface="Lucida Grande"/>
              <a:buNone/>
              <a:tabLst/>
              <a:defRPr/>
            </a:pPr>
            <a:endParaRPr kumimoji="0" lang="fr-FR" sz="105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0"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0" i="0" u="none" strike="noStrike" kern="1200" cap="none" spc="0" normalizeH="0" baseline="0" noProof="0" dirty="0">
              <a:ln>
                <a:noFill/>
              </a:ln>
              <a:solidFill>
                <a:srgbClr val="3D566E"/>
              </a:solidFill>
              <a:effectLst/>
              <a:uLnTx/>
              <a:uFillTx/>
              <a:latin typeface="Calibri"/>
              <a:ea typeface="+mn-ea"/>
              <a:cs typeface="+mn-cs"/>
            </a:endParaRPr>
          </a:p>
        </p:txBody>
      </p:sp>
      <p:sp>
        <p:nvSpPr>
          <p:cNvPr id="8" name="Espace réservé du numéro de diapositive 3"/>
          <p:cNvSpPr txBox="1">
            <a:spLocks/>
          </p:cNvSpPr>
          <p:nvPr/>
        </p:nvSpPr>
        <p:spPr>
          <a:xfrm>
            <a:off x="8340049" y="4857149"/>
            <a:ext cx="373534" cy="261257"/>
          </a:xfrm>
          <a:prstGeom prst="rect">
            <a:avLst/>
          </a:prstGeom>
        </p:spPr>
        <p:txBody>
          <a:bodyPr vert="horz" lIns="91440" tIns="45720" rIns="91440" bIns="45720" rtlCol="0" anchor="ctr"/>
          <a:lstStyle>
            <a:defPPr>
              <a:defRPr lang="fr-FR"/>
            </a:defPPr>
            <a:lvl1pPr marL="0" algn="ct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B7B3CB-E3BA-F74C-AB76-86EFC5843CD6}" type="slidenum">
              <a:rPr lang="fr-FR" sz="900" smtClean="0">
                <a:solidFill>
                  <a:prstClr val="white"/>
                </a:solidFill>
                <a:latin typeface="Calibri"/>
              </a:rPr>
              <a:pPr/>
              <a:t>33</a:t>
            </a:fld>
            <a:endParaRPr lang="fr-FR" sz="900">
              <a:solidFill>
                <a:prstClr val="white"/>
              </a:solidFill>
              <a:latin typeface="Calibri"/>
            </a:endParaRPr>
          </a:p>
        </p:txBody>
      </p:sp>
      <p:sp>
        <p:nvSpPr>
          <p:cNvPr id="9" name="Rectangle à coins arrondis 8"/>
          <p:cNvSpPr/>
          <p:nvPr/>
        </p:nvSpPr>
        <p:spPr>
          <a:xfrm>
            <a:off x="1350965" y="1491630"/>
            <a:ext cx="2657475" cy="325437"/>
          </a:xfrm>
          <a:prstGeom prst="roundRect">
            <a:avLst/>
          </a:prstGeom>
          <a:solidFill>
            <a:srgbClr val="51BAAA"/>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OUI (proposition d’admission)</a:t>
            </a:r>
          </a:p>
        </p:txBody>
      </p:sp>
      <p:sp>
        <p:nvSpPr>
          <p:cNvPr id="10" name="Rectangle à coins arrondis 9"/>
          <p:cNvSpPr/>
          <p:nvPr/>
        </p:nvSpPr>
        <p:spPr>
          <a:xfrm>
            <a:off x="1357315" y="2007566"/>
            <a:ext cx="2657475" cy="323850"/>
          </a:xfrm>
          <a:prstGeom prst="roundRect">
            <a:avLst/>
          </a:prstGeom>
          <a:solidFill>
            <a:srgbClr val="417DC4"/>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prstClr val="white"/>
                </a:solidFill>
                <a:effectLst/>
                <a:uLnTx/>
                <a:uFillTx/>
                <a:latin typeface="Calibri"/>
                <a:ea typeface="+mn-ea"/>
                <a:cs typeface="+mn-cs"/>
              </a:rPr>
              <a:t>En attente d’une place</a:t>
            </a:r>
          </a:p>
        </p:txBody>
      </p:sp>
      <p:sp>
        <p:nvSpPr>
          <p:cNvPr id="11" name="ZoneTexte 13"/>
          <p:cNvSpPr txBox="1">
            <a:spLocks noChangeArrowheads="1"/>
          </p:cNvSpPr>
          <p:nvPr/>
        </p:nvSpPr>
        <p:spPr bwMode="auto">
          <a:xfrm>
            <a:off x="2490790" y="1756742"/>
            <a:ext cx="70643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12" name="Flèche droite 11"/>
          <p:cNvSpPr/>
          <p:nvPr/>
        </p:nvSpPr>
        <p:spPr>
          <a:xfrm>
            <a:off x="4135438" y="1563067"/>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white"/>
              </a:solidFill>
              <a:effectLst/>
              <a:uLnTx/>
              <a:uFillTx/>
              <a:latin typeface="Calibri"/>
              <a:ea typeface="+mn-ea"/>
              <a:cs typeface="+mn-cs"/>
            </a:endParaRPr>
          </a:p>
        </p:txBody>
      </p:sp>
      <p:sp>
        <p:nvSpPr>
          <p:cNvPr id="13" name="Rectangle à coins arrondis 12"/>
          <p:cNvSpPr/>
          <p:nvPr/>
        </p:nvSpPr>
        <p:spPr>
          <a:xfrm>
            <a:off x="4919662" y="1564308"/>
            <a:ext cx="3708000" cy="32400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dirty="0">
                <a:solidFill>
                  <a:schemeClr val="tx1"/>
                </a:solidFill>
              </a:rPr>
              <a:t>Le candidat accepte la proposition ou y renonce</a:t>
            </a:r>
          </a:p>
        </p:txBody>
      </p:sp>
      <p:sp>
        <p:nvSpPr>
          <p:cNvPr id="15" name="Rectangle à coins arrondis 14"/>
          <p:cNvSpPr/>
          <p:nvPr/>
        </p:nvSpPr>
        <p:spPr>
          <a:xfrm>
            <a:off x="1357315" y="2512391"/>
            <a:ext cx="2657475" cy="323850"/>
          </a:xfrm>
          <a:prstGeom prst="roundRect">
            <a:avLst/>
          </a:prstGeom>
          <a:solidFill>
            <a:sysClr val="window" lastClr="FFFFFF">
              <a:lumMod val="85000"/>
            </a:sys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srgbClr val="3D566E"/>
                </a:solidFill>
                <a:effectLst/>
                <a:uLnTx/>
                <a:uFillTx/>
                <a:latin typeface="Calibri"/>
                <a:ea typeface="+mn-ea"/>
                <a:cs typeface="+mn-cs"/>
              </a:rPr>
              <a:t>Non</a:t>
            </a:r>
          </a:p>
        </p:txBody>
      </p:sp>
      <p:sp>
        <p:nvSpPr>
          <p:cNvPr id="16" name="ZoneTexte 35"/>
          <p:cNvSpPr txBox="1">
            <a:spLocks noChangeArrowheads="1"/>
          </p:cNvSpPr>
          <p:nvPr/>
        </p:nvSpPr>
        <p:spPr bwMode="auto">
          <a:xfrm>
            <a:off x="2490788" y="2279436"/>
            <a:ext cx="70643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dirty="0">
                <a:ln>
                  <a:noFill/>
                </a:ln>
                <a:solidFill>
                  <a:srgbClr val="3D566E"/>
                </a:solidFill>
                <a:effectLst/>
                <a:uLnTx/>
                <a:uFillTx/>
                <a:latin typeface="Calibri" pitchFamily="34" charset="0"/>
              </a:rPr>
              <a:t>ou</a:t>
            </a:r>
          </a:p>
        </p:txBody>
      </p:sp>
      <p:sp>
        <p:nvSpPr>
          <p:cNvPr id="18" name="Flèche droite 17"/>
          <p:cNvSpPr/>
          <p:nvPr/>
        </p:nvSpPr>
        <p:spPr>
          <a:xfrm>
            <a:off x="4135438" y="2058367"/>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white"/>
              </a:solidFill>
              <a:effectLst/>
              <a:uLnTx/>
              <a:uFillTx/>
              <a:latin typeface="Calibri"/>
              <a:ea typeface="+mn-ea"/>
              <a:cs typeface="+mn-cs"/>
            </a:endParaRPr>
          </a:p>
        </p:txBody>
      </p:sp>
      <p:sp>
        <p:nvSpPr>
          <p:cNvPr id="19" name="Rectangle à coins arrondis 18"/>
          <p:cNvSpPr/>
          <p:nvPr/>
        </p:nvSpPr>
        <p:spPr>
          <a:xfrm>
            <a:off x="4919662" y="2018679"/>
            <a:ext cx="3708000" cy="32385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a:solidFill>
                  <a:schemeClr val="tx1"/>
                </a:solidFill>
              </a:rPr>
              <a:t>Le candidat maintient le vœu en attente ou y renonce</a:t>
            </a:r>
          </a:p>
        </p:txBody>
      </p:sp>
      <p:sp>
        <p:nvSpPr>
          <p:cNvPr id="20" name="Rectangle à coins arrondis 19"/>
          <p:cNvSpPr/>
          <p:nvPr/>
        </p:nvSpPr>
        <p:spPr>
          <a:xfrm>
            <a:off x="1360490" y="3207488"/>
            <a:ext cx="2657475" cy="325437"/>
          </a:xfrm>
          <a:prstGeom prst="roundRect">
            <a:avLst/>
          </a:prstGeom>
          <a:solidFill>
            <a:srgbClr val="51BAAA"/>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OUI (proposition d’admission)</a:t>
            </a:r>
          </a:p>
        </p:txBody>
      </p:sp>
      <p:sp>
        <p:nvSpPr>
          <p:cNvPr id="21" name="Rectangle à coins arrondis 20"/>
          <p:cNvSpPr/>
          <p:nvPr/>
        </p:nvSpPr>
        <p:spPr>
          <a:xfrm>
            <a:off x="1366840" y="3723424"/>
            <a:ext cx="2657475" cy="323850"/>
          </a:xfrm>
          <a:prstGeom prst="roundRect">
            <a:avLst/>
          </a:prstGeom>
          <a:solidFill>
            <a:srgbClr val="000091"/>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a:r>
              <a:rPr lang="fr-FR" sz="1200" b="1" kern="0" dirty="0">
                <a:solidFill>
                  <a:prstClr val="white"/>
                </a:solidFill>
                <a:latin typeface="Calibri"/>
              </a:rPr>
              <a:t>OUI-SI</a:t>
            </a:r>
            <a:r>
              <a:rPr lang="fr-FR" sz="1200" b="1" kern="0" dirty="0">
                <a:solidFill>
                  <a:schemeClr val="bg2"/>
                </a:solidFill>
                <a:latin typeface="Calibri"/>
              </a:rPr>
              <a:t>*</a:t>
            </a:r>
            <a:r>
              <a:rPr lang="fr-FR" sz="1200" b="1" kern="0" dirty="0">
                <a:solidFill>
                  <a:prstClr val="white"/>
                </a:solidFill>
                <a:latin typeface="Calibri"/>
              </a:rPr>
              <a:t> (proposition d’admission)</a:t>
            </a:r>
          </a:p>
        </p:txBody>
      </p:sp>
      <p:sp>
        <p:nvSpPr>
          <p:cNvPr id="22" name="ZoneTexte 41"/>
          <p:cNvSpPr txBox="1">
            <a:spLocks noChangeArrowheads="1"/>
          </p:cNvSpPr>
          <p:nvPr/>
        </p:nvSpPr>
        <p:spPr bwMode="auto">
          <a:xfrm>
            <a:off x="2490789" y="3478987"/>
            <a:ext cx="70643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dirty="0">
                <a:ln>
                  <a:noFill/>
                </a:ln>
                <a:solidFill>
                  <a:srgbClr val="3D566E"/>
                </a:solidFill>
                <a:effectLst/>
                <a:uLnTx/>
                <a:uFillTx/>
                <a:latin typeface="Calibri" pitchFamily="34" charset="0"/>
              </a:rPr>
              <a:t>ou</a:t>
            </a:r>
          </a:p>
        </p:txBody>
      </p:sp>
      <p:sp>
        <p:nvSpPr>
          <p:cNvPr id="23" name="Flèche droite 22"/>
          <p:cNvSpPr/>
          <p:nvPr/>
        </p:nvSpPr>
        <p:spPr>
          <a:xfrm>
            <a:off x="4144963" y="3278925"/>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25" name="Rectangle à coins arrondis 24"/>
          <p:cNvSpPr/>
          <p:nvPr/>
        </p:nvSpPr>
        <p:spPr>
          <a:xfrm>
            <a:off x="1331640" y="4210012"/>
            <a:ext cx="2657475" cy="323850"/>
          </a:xfrm>
          <a:prstGeom prst="roundRect">
            <a:avLst/>
          </a:prstGeom>
          <a:solidFill>
            <a:srgbClr val="417DC4"/>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a:r>
              <a:rPr lang="fr-FR" sz="1200" b="1" kern="0">
                <a:solidFill>
                  <a:prstClr val="white"/>
                </a:solidFill>
                <a:latin typeface="Calibri"/>
              </a:rPr>
              <a:t>En attente d’une place</a:t>
            </a:r>
          </a:p>
        </p:txBody>
      </p:sp>
      <p:sp>
        <p:nvSpPr>
          <p:cNvPr id="26" name="ZoneTexte 46"/>
          <p:cNvSpPr txBox="1">
            <a:spLocks noChangeArrowheads="1"/>
          </p:cNvSpPr>
          <p:nvPr/>
        </p:nvSpPr>
        <p:spPr bwMode="auto">
          <a:xfrm>
            <a:off x="2490788" y="3988939"/>
            <a:ext cx="70643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28" name="Flèche droite 27"/>
          <p:cNvSpPr/>
          <p:nvPr/>
        </p:nvSpPr>
        <p:spPr>
          <a:xfrm>
            <a:off x="4144963" y="3774225"/>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29" name="Flèche droite 28"/>
          <p:cNvSpPr/>
          <p:nvPr/>
        </p:nvSpPr>
        <p:spPr>
          <a:xfrm>
            <a:off x="4135438" y="4279050"/>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30" name="Espace réservé du texte 2"/>
          <p:cNvSpPr txBox="1">
            <a:spLocks/>
          </p:cNvSpPr>
          <p:nvPr/>
        </p:nvSpPr>
        <p:spPr>
          <a:xfrm>
            <a:off x="417193" y="2885004"/>
            <a:ext cx="8159932" cy="487516"/>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400" b="1" dirty="0">
                <a:solidFill>
                  <a:schemeClr val="tx2"/>
                </a:solidFill>
                <a:latin typeface="Calibri"/>
              </a:rPr>
              <a:t>Formation non sélective (licences, </a:t>
            </a:r>
            <a:r>
              <a:rPr lang="fr-FR" sz="1400" b="1" dirty="0" smtClean="0">
                <a:solidFill>
                  <a:schemeClr val="tx2"/>
                </a:solidFill>
                <a:latin typeface="Calibri"/>
              </a:rPr>
              <a:t>PPPE, PASS</a:t>
            </a:r>
            <a:r>
              <a:rPr lang="fr-FR" sz="1400" b="1" dirty="0">
                <a:solidFill>
                  <a:schemeClr val="tx2"/>
                </a:solidFill>
                <a:latin typeface="Calibri"/>
              </a:rPr>
              <a:t>) </a:t>
            </a:r>
            <a:endParaRPr lang="fr-FR" sz="1800" b="1" dirty="0">
              <a:solidFill>
                <a:schemeClr val="tx2"/>
              </a:solidFill>
              <a:latin typeface="Calibri"/>
            </a:endParaRPr>
          </a:p>
        </p:txBody>
      </p:sp>
      <p:sp>
        <p:nvSpPr>
          <p:cNvPr id="33" name="Rectangle à coins arrondis 32"/>
          <p:cNvSpPr/>
          <p:nvPr/>
        </p:nvSpPr>
        <p:spPr>
          <a:xfrm>
            <a:off x="4933833" y="3212293"/>
            <a:ext cx="3708000" cy="32400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a:solidFill>
                  <a:schemeClr val="tx1"/>
                </a:solidFill>
              </a:rPr>
              <a:t>Le candidat accepte la proposition ou y renonce</a:t>
            </a:r>
          </a:p>
        </p:txBody>
      </p:sp>
      <p:sp>
        <p:nvSpPr>
          <p:cNvPr id="34" name="Rectangle à coins arrondis 33"/>
          <p:cNvSpPr/>
          <p:nvPr/>
        </p:nvSpPr>
        <p:spPr>
          <a:xfrm>
            <a:off x="4958637" y="3704949"/>
            <a:ext cx="3708000" cy="32400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a:solidFill>
                  <a:schemeClr val="tx1"/>
                </a:solidFill>
              </a:rPr>
              <a:t>Le candidat accepte la proposition ou y renonce</a:t>
            </a:r>
          </a:p>
        </p:txBody>
      </p:sp>
      <p:sp>
        <p:nvSpPr>
          <p:cNvPr id="35" name="Rectangle à coins arrondis 34"/>
          <p:cNvSpPr/>
          <p:nvPr/>
        </p:nvSpPr>
        <p:spPr>
          <a:xfrm>
            <a:off x="4944466" y="4143592"/>
            <a:ext cx="3708000" cy="32385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a:solidFill>
                  <a:schemeClr val="tx1"/>
                </a:solidFill>
              </a:rPr>
              <a:t>Le candidat maintient le vœu en attente ou y renonce</a:t>
            </a:r>
          </a:p>
        </p:txBody>
      </p:sp>
      <p:sp>
        <p:nvSpPr>
          <p:cNvPr id="2" name="ZoneTexte 1"/>
          <p:cNvSpPr txBox="1"/>
          <p:nvPr/>
        </p:nvSpPr>
        <p:spPr>
          <a:xfrm flipH="1">
            <a:off x="323527" y="4629441"/>
            <a:ext cx="7653824" cy="446276"/>
          </a:xfrm>
          <a:prstGeom prst="rect">
            <a:avLst/>
          </a:prstGeom>
          <a:solidFill>
            <a:schemeClr val="bg1"/>
          </a:solidFill>
        </p:spPr>
        <p:txBody>
          <a:bodyPr wrap="square" rtlCol="0">
            <a:spAutoFit/>
          </a:bodyPr>
          <a:lstStyle/>
          <a:p>
            <a:r>
              <a:rPr lang="fr-FR" sz="1100" b="1" dirty="0">
                <a:solidFill>
                  <a:srgbClr val="EC130E"/>
                </a:solidFill>
              </a:rPr>
              <a:t>*</a:t>
            </a:r>
            <a:r>
              <a:rPr lang="fr-FR" sz="1100" dirty="0">
                <a:solidFill>
                  <a:srgbClr val="0C5076"/>
                </a:solidFill>
              </a:rPr>
              <a:t> </a:t>
            </a:r>
            <a:r>
              <a:rPr lang="fr-FR" sz="1100" dirty="0"/>
              <a:t>Oui-si : le candidat est accepté à condition de suivre un parcours de réussite </a:t>
            </a:r>
            <a:r>
              <a:rPr lang="fr-FR" sz="1100" dirty="0" smtClean="0"/>
              <a:t>(</a:t>
            </a:r>
            <a:r>
              <a:rPr lang="fr-FR" sz="1100" dirty="0"/>
              <a:t>remise à niveau, tutorat..) </a:t>
            </a:r>
          </a:p>
          <a:p>
            <a:endParaRPr lang="fr-FR" sz="1200" dirty="0"/>
          </a:p>
        </p:txBody>
      </p:sp>
      <p:sp>
        <p:nvSpPr>
          <p:cNvPr id="32" name="Titre 1"/>
          <p:cNvSpPr>
            <a:spLocks noGrp="1"/>
          </p:cNvSpPr>
          <p:nvPr>
            <p:ph type="title"/>
          </p:nvPr>
        </p:nvSpPr>
        <p:spPr>
          <a:xfrm>
            <a:off x="365813" y="834287"/>
            <a:ext cx="8784001" cy="447614"/>
          </a:xfrm>
        </p:spPr>
        <p:txBody>
          <a:bodyPr/>
          <a:lstStyle/>
          <a:p>
            <a:r>
              <a:rPr lang="fr-FR" sz="2400" dirty="0"/>
              <a:t>Les réponses des formations </a:t>
            </a:r>
            <a:r>
              <a:rPr lang="fr-FR" sz="2400" dirty="0" smtClean="0"/>
              <a:t>et les choix des candidats</a:t>
            </a:r>
            <a:endParaRPr lang="fr-FR" sz="2400" dirty="0"/>
          </a:p>
        </p:txBody>
      </p:sp>
      <p:sp>
        <p:nvSpPr>
          <p:cNvPr id="31" name="Rectangle à coins arrondis 30"/>
          <p:cNvSpPr/>
          <p:nvPr/>
        </p:nvSpPr>
        <p:spPr>
          <a:xfrm>
            <a:off x="1347790" y="1489959"/>
            <a:ext cx="2657475" cy="325437"/>
          </a:xfrm>
          <a:prstGeom prst="roundRect">
            <a:avLst/>
          </a:prstGeom>
          <a:solidFill>
            <a:srgbClr val="000091"/>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prstClr val="white"/>
                </a:solidFill>
                <a:effectLst/>
                <a:uLnTx/>
                <a:uFillTx/>
                <a:latin typeface="Calibri"/>
                <a:ea typeface="+mn-ea"/>
                <a:cs typeface="+mn-cs"/>
              </a:rPr>
              <a:t>OUI (proposition d’admission)</a:t>
            </a:r>
          </a:p>
        </p:txBody>
      </p:sp>
      <p:sp>
        <p:nvSpPr>
          <p:cNvPr id="36" name="Rectangle à coins arrondis 35"/>
          <p:cNvSpPr/>
          <p:nvPr/>
        </p:nvSpPr>
        <p:spPr>
          <a:xfrm>
            <a:off x="1357315" y="3205817"/>
            <a:ext cx="2657475" cy="325437"/>
          </a:xfrm>
          <a:prstGeom prst="roundRect">
            <a:avLst/>
          </a:prstGeom>
          <a:solidFill>
            <a:srgbClr val="000091"/>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a:r>
              <a:rPr lang="fr-FR" sz="1200" b="1" kern="0">
                <a:solidFill>
                  <a:prstClr val="white"/>
                </a:solidFill>
                <a:latin typeface="Calibri"/>
              </a:rPr>
              <a:t>OUI (proposition d’admission)</a:t>
            </a:r>
          </a:p>
        </p:txBody>
      </p:sp>
    </p:spTree>
    <p:extLst>
      <p:ext uri="{BB962C8B-B14F-4D97-AF65-F5344CB8AC3E}">
        <p14:creationId xmlns="" xmlns:p14="http://schemas.microsoft.com/office/powerpoint/2010/main" val="9337169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7006" y="905367"/>
            <a:ext cx="8369330" cy="740478"/>
          </a:xfrm>
        </p:spPr>
        <p:txBody>
          <a:bodyPr/>
          <a:lstStyle/>
          <a:p>
            <a:r>
              <a:rPr lang="fr-FR" sz="2000" dirty="0"/>
              <a:t>Des alertes dès qu’un candidat reçoit une proposition d’admission </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34</a:t>
            </a:fld>
            <a:endParaRPr lang="fr-FR"/>
          </a:p>
        </p:txBody>
      </p:sp>
      <p:sp>
        <p:nvSpPr>
          <p:cNvPr id="7" name="Espace réservé du texte 2"/>
          <p:cNvSpPr txBox="1">
            <a:spLocks/>
          </p:cNvSpPr>
          <p:nvPr/>
        </p:nvSpPr>
        <p:spPr>
          <a:xfrm>
            <a:off x="308040" y="1275606"/>
            <a:ext cx="8116706" cy="1930370"/>
          </a:xfrm>
          <a:prstGeom prst="rect">
            <a:avLst/>
          </a:prstGeom>
        </p:spPr>
        <p:txBody>
          <a:bodyPr vert="horz" lIns="91440" tIns="45720" rIns="91440" bIns="45720" rtlCol="0">
            <a:no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93687" indent="-285750">
              <a:buSzTx/>
            </a:pPr>
            <a:r>
              <a:rPr lang="fr-FR" sz="1600" b="1" dirty="0">
                <a:solidFill>
                  <a:schemeClr val="bg1"/>
                </a:solidFill>
                <a:highlight>
                  <a:srgbClr val="0000FF"/>
                </a:highlight>
              </a:rPr>
              <a:t>par SMS et par mail dans sa messagerie personnelle</a:t>
            </a:r>
            <a:r>
              <a:rPr kumimoji="0" lang="fr-FR" sz="1600" b="1" i="0" u="none" strike="noStrike" kern="1200" cap="none" spc="0" normalizeH="0" baseline="0" noProof="0" dirty="0">
                <a:ln>
                  <a:noFill/>
                </a:ln>
                <a:solidFill>
                  <a:srgbClr val="F28E65"/>
                </a:solidFill>
                <a:effectLst/>
                <a:uLnTx/>
                <a:uFillTx/>
                <a:ea typeface="+mn-ea"/>
                <a:cs typeface="+mn-cs"/>
              </a:rPr>
              <a:t> </a:t>
            </a:r>
            <a:r>
              <a:rPr kumimoji="0" lang="fr-FR" sz="1600" b="0" i="0" u="none" strike="noStrike" kern="1200" cap="none" spc="0" normalizeH="0" baseline="0" noProof="0" dirty="0">
                <a:ln>
                  <a:noFill/>
                </a:ln>
                <a:solidFill>
                  <a:schemeClr val="tx1"/>
                </a:solidFill>
                <a:effectLst/>
                <a:uLnTx/>
                <a:uFillTx/>
                <a:ea typeface="+mn-ea"/>
                <a:cs typeface="+mn-cs"/>
              </a:rPr>
              <a:t>(rappel : une adresse mail valide et régulièrement consultée et un numéro de portable sont demandés au moment de l’inscription  Parcoursup</a:t>
            </a:r>
            <a:r>
              <a:rPr kumimoji="0" lang="fr-FR" sz="1600" b="0" i="0" u="none" strike="noStrike" kern="1200" cap="none" spc="0" normalizeH="0" baseline="0" noProof="0" dirty="0" smtClean="0">
                <a:ln>
                  <a:noFill/>
                </a:ln>
                <a:solidFill>
                  <a:schemeClr val="tx1"/>
                </a:solidFill>
                <a:effectLst/>
                <a:uLnTx/>
                <a:uFillTx/>
                <a:ea typeface="+mn-ea"/>
                <a:cs typeface="+mn-cs"/>
              </a:rPr>
              <a:t>)</a:t>
            </a:r>
          </a:p>
          <a:p>
            <a:pPr marL="293687" indent="-285750">
              <a:buSzTx/>
            </a:pPr>
            <a:endParaRPr kumimoji="0" lang="fr-FR" sz="1000" b="1" i="0" u="none" strike="noStrike" kern="1200" cap="none" spc="0" normalizeH="0" baseline="0" noProof="0" dirty="0">
              <a:ln>
                <a:noFill/>
              </a:ln>
              <a:solidFill>
                <a:schemeClr val="tx1"/>
              </a:solidFill>
              <a:effectLst/>
              <a:uLnTx/>
              <a:uFillTx/>
              <a:ea typeface="+mn-ea"/>
              <a:cs typeface="+mn-cs"/>
            </a:endParaRPr>
          </a:p>
          <a:p>
            <a:pPr marL="293687" indent="-285750">
              <a:buSzTx/>
            </a:pPr>
            <a:r>
              <a:rPr lang="fr-FR" sz="1600" b="1" dirty="0">
                <a:solidFill>
                  <a:schemeClr val="bg1"/>
                </a:solidFill>
                <a:highlight>
                  <a:srgbClr val="0000FF"/>
                </a:highlight>
              </a:rPr>
              <a:t>par notification sur l’application Parcoursup</a:t>
            </a:r>
            <a:r>
              <a:rPr kumimoji="0" lang="fr-FR" sz="1600" b="1" i="0" u="none" strike="noStrike" kern="1200" cap="none" spc="0" normalizeH="0" baseline="0" noProof="0" dirty="0">
                <a:ln>
                  <a:noFill/>
                </a:ln>
                <a:solidFill>
                  <a:schemeClr val="tx2"/>
                </a:solidFill>
                <a:effectLst/>
                <a:uLnTx/>
                <a:uFillTx/>
                <a:ea typeface="+mn-ea"/>
                <a:cs typeface="+mn-cs"/>
              </a:rPr>
              <a:t> </a:t>
            </a:r>
            <a:r>
              <a:rPr kumimoji="0" lang="fr-FR" sz="1600" b="0" i="0" u="none" strike="noStrike" kern="1200" cap="none" spc="0" normalizeH="0" baseline="0" noProof="0" dirty="0">
                <a:ln>
                  <a:noFill/>
                </a:ln>
                <a:solidFill>
                  <a:schemeClr val="tx1"/>
                </a:solidFill>
                <a:effectLst/>
                <a:uLnTx/>
                <a:uFillTx/>
                <a:ea typeface="+mn-ea"/>
                <a:cs typeface="+mn-cs"/>
              </a:rPr>
              <a:t>(application</a:t>
            </a:r>
            <a:r>
              <a:rPr kumimoji="0" lang="fr-FR" sz="1600" b="0" i="0" u="none" strike="noStrike" kern="1200" cap="none" spc="0" normalizeH="0" noProof="0" dirty="0">
                <a:ln>
                  <a:noFill/>
                </a:ln>
                <a:solidFill>
                  <a:schemeClr val="tx1"/>
                </a:solidFill>
                <a:effectLst/>
                <a:uLnTx/>
                <a:uFillTx/>
                <a:ea typeface="+mn-ea"/>
                <a:cs typeface="+mn-cs"/>
              </a:rPr>
              <a:t> </a:t>
            </a:r>
            <a:r>
              <a:rPr kumimoji="0" lang="fr-FR" sz="1600" b="0" i="0" u="none" strike="noStrike" kern="1200" cap="none" spc="0" normalizeH="0" baseline="0" noProof="0" dirty="0">
                <a:ln>
                  <a:noFill/>
                </a:ln>
                <a:solidFill>
                  <a:schemeClr val="tx1"/>
                </a:solidFill>
                <a:effectLst/>
                <a:uLnTx/>
                <a:uFillTx/>
                <a:ea typeface="+mn-ea"/>
                <a:cs typeface="+mn-cs"/>
              </a:rPr>
              <a:t>téléchargeable à partir du </a:t>
            </a:r>
            <a:r>
              <a:rPr kumimoji="0" lang="fr-FR" sz="1600" b="0" i="0" u="none" strike="noStrike" kern="1200" cap="none" spc="0" normalizeH="0" baseline="0" noProof="0" dirty="0" smtClean="0">
                <a:ln>
                  <a:noFill/>
                </a:ln>
                <a:solidFill>
                  <a:schemeClr val="tx1"/>
                </a:solidFill>
                <a:effectLst/>
                <a:uLnTx/>
                <a:uFillTx/>
                <a:ea typeface="+mn-ea"/>
                <a:cs typeface="+mn-cs"/>
              </a:rPr>
              <a:t>2 juin 2025)</a:t>
            </a:r>
          </a:p>
          <a:p>
            <a:pPr marL="293687" indent="-285750">
              <a:buSzTx/>
            </a:pPr>
            <a:endParaRPr kumimoji="0" lang="fr-FR" sz="800" b="0" i="0" u="none" strike="noStrike" kern="1200" cap="none" spc="0" normalizeH="0" baseline="0" noProof="0" dirty="0">
              <a:ln>
                <a:noFill/>
              </a:ln>
              <a:solidFill>
                <a:schemeClr val="tx1"/>
              </a:solidFill>
              <a:effectLst/>
              <a:uLnTx/>
              <a:uFillTx/>
              <a:ea typeface="+mn-ea"/>
              <a:cs typeface="+mn-cs"/>
            </a:endParaRPr>
          </a:p>
          <a:p>
            <a:pPr marL="293687" indent="-285750">
              <a:buSzTx/>
            </a:pPr>
            <a:r>
              <a:rPr lang="fr-FR" sz="1600" b="1" dirty="0">
                <a:solidFill>
                  <a:schemeClr val="bg1"/>
                </a:solidFill>
                <a:highlight>
                  <a:srgbClr val="0000FF"/>
                </a:highlight>
              </a:rPr>
              <a:t>dans la messagerie intégrée au dossier</a:t>
            </a:r>
            <a:r>
              <a:rPr kumimoji="0" lang="fr-FR" sz="1600" b="1" i="0" u="none" strike="noStrike" kern="1200" cap="none" spc="0" normalizeH="0" baseline="0" noProof="0" dirty="0">
                <a:ln>
                  <a:noFill/>
                </a:ln>
                <a:solidFill>
                  <a:schemeClr val="tx2"/>
                </a:solidFill>
                <a:effectLst/>
                <a:uLnTx/>
                <a:uFillTx/>
                <a:ea typeface="+mn-ea"/>
                <a:cs typeface="+mn-cs"/>
              </a:rPr>
              <a:t> </a:t>
            </a:r>
            <a:r>
              <a:rPr kumimoji="0" lang="fr-FR" sz="1600" b="0" i="0" u="none" strike="noStrike" kern="1200" cap="none" spc="0" normalizeH="0" baseline="0" noProof="0" dirty="0">
                <a:ln>
                  <a:noFill/>
                </a:ln>
                <a:solidFill>
                  <a:schemeClr val="tx1"/>
                </a:solidFill>
                <a:effectLst/>
                <a:uLnTx/>
                <a:uFillTx/>
                <a:ea typeface="+mn-ea"/>
                <a:cs typeface="+mn-cs"/>
              </a:rPr>
              <a:t>candidat sur Parcoursup</a:t>
            </a:r>
          </a:p>
          <a:p>
            <a:pPr marL="457200" marR="0" lvl="1" indent="0" algn="l" defTabSz="457200" rtl="0" eaLnBrk="1" fontAlgn="auto" latinLnBrk="0" hangingPunct="1">
              <a:lnSpc>
                <a:spcPct val="100000"/>
              </a:lnSpc>
              <a:spcBef>
                <a:spcPct val="20000"/>
              </a:spcBef>
              <a:spcAft>
                <a:spcPts val="0"/>
              </a:spcAft>
              <a:buClr>
                <a:srgbClr val="FF0000"/>
              </a:buClr>
              <a:buSzTx/>
              <a:buFont typeface="Arial-ItalicMT" charset="0"/>
              <a:buNone/>
              <a:tabLst/>
              <a:defRPr/>
            </a:pPr>
            <a:endParaRPr kumimoji="0" lang="fr-FR" sz="1100" b="0"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0"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0" i="0" u="none" strike="noStrike" kern="1200" cap="none" spc="0" normalizeH="0" baseline="0" noProof="0" dirty="0">
              <a:ln>
                <a:noFill/>
              </a:ln>
              <a:solidFill>
                <a:srgbClr val="3D566E"/>
              </a:solidFill>
              <a:effectLst/>
              <a:uLnTx/>
              <a:uFillTx/>
              <a:ea typeface="+mn-ea"/>
              <a:cs typeface="+mn-cs"/>
            </a:endParaRPr>
          </a:p>
        </p:txBody>
      </p:sp>
      <p:sp>
        <p:nvSpPr>
          <p:cNvPr id="8" name="Espace réservé du numéro de diapositive 3"/>
          <p:cNvSpPr txBox="1">
            <a:spLocks/>
          </p:cNvSpPr>
          <p:nvPr/>
        </p:nvSpPr>
        <p:spPr>
          <a:xfrm>
            <a:off x="8340049" y="6285507"/>
            <a:ext cx="373534" cy="261257"/>
          </a:xfrm>
          <a:prstGeom prst="rect">
            <a:avLst/>
          </a:prstGeom>
        </p:spPr>
        <p:txBody>
          <a:bodyPr vert="horz" lIns="91440" tIns="45720" rIns="91440" bIns="45720" rtlCol="0" anchor="ctr"/>
          <a:lstStyle>
            <a:defPPr>
              <a:defRPr lang="fr-FR"/>
            </a:defPPr>
            <a:lvl1pPr marL="0" algn="ct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B7B3CB-E3BA-F74C-AB76-86EFC5843CD6}" type="slidenum">
              <a:rPr lang="fr-FR" smtClean="0">
                <a:solidFill>
                  <a:prstClr val="white"/>
                </a:solidFill>
                <a:latin typeface="Calibri"/>
              </a:rPr>
              <a:pPr/>
              <a:t>34</a:t>
            </a:fld>
            <a:endParaRPr lang="fr-FR">
              <a:solidFill>
                <a:prstClr val="white"/>
              </a:solidFill>
              <a:latin typeface="Calibri"/>
            </a:endParaRPr>
          </a:p>
        </p:txBody>
      </p:sp>
      <p:sp>
        <p:nvSpPr>
          <p:cNvPr id="10" name="Rectangle à coins arrondis 9"/>
          <p:cNvSpPr/>
          <p:nvPr/>
        </p:nvSpPr>
        <p:spPr>
          <a:xfrm>
            <a:off x="549621" y="3451658"/>
            <a:ext cx="7838804" cy="992300"/>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marL="0" lvl="1" algn="ctr" defTabSz="457200">
              <a:lnSpc>
                <a:spcPct val="90000"/>
              </a:lnSpc>
              <a:buSzPct val="100000"/>
              <a:defRPr/>
            </a:pPr>
            <a:r>
              <a:rPr lang="fr-FR" sz="1600" b="1" u="sng" dirty="0" smtClean="0">
                <a:solidFill>
                  <a:schemeClr val="bg1"/>
                </a:solidFill>
              </a:rPr>
              <a:t/>
            </a:r>
            <a:br>
              <a:rPr lang="fr-FR" sz="1600" b="1" u="sng" dirty="0" smtClean="0">
                <a:solidFill>
                  <a:schemeClr val="bg1"/>
                </a:solidFill>
              </a:rPr>
            </a:br>
            <a:r>
              <a:rPr lang="fr-FR" sz="1400" b="1" u="sng" dirty="0" smtClean="0">
                <a:solidFill>
                  <a:schemeClr val="bg1"/>
                </a:solidFill>
              </a:rPr>
              <a:t>Info</a:t>
            </a:r>
            <a:r>
              <a:rPr lang="fr-FR" sz="1400" b="1" kern="0" dirty="0" smtClean="0">
                <a:solidFill>
                  <a:schemeClr val="bg1"/>
                </a:solidFill>
              </a:rPr>
              <a:t> </a:t>
            </a:r>
            <a:r>
              <a:rPr lang="fr-FR" sz="1400" kern="0" dirty="0" smtClean="0">
                <a:solidFill>
                  <a:schemeClr val="bg1"/>
                </a:solidFill>
              </a:rPr>
              <a:t>:</a:t>
            </a:r>
            <a:r>
              <a:rPr lang="fr-FR" sz="1400" b="1" dirty="0" smtClean="0"/>
              <a:t>du </a:t>
            </a:r>
            <a:r>
              <a:rPr lang="fr-FR" sz="1400" b="1" dirty="0"/>
              <a:t>13 au 20 juin 2025</a:t>
            </a:r>
            <a:r>
              <a:rPr lang="fr-FR" sz="1400" dirty="0"/>
              <a:t>, pendant les épreuves écrites du baccalauréat général et technologique, les délais de réponse aux propositions d’admission sont suspendus pour permettre aux lycéens généraux et technologiques de se concentrer sur leurs épreuves.</a:t>
            </a:r>
          </a:p>
          <a:p>
            <a:pPr algn="ctr"/>
            <a:r>
              <a:rPr lang="fr-FR" sz="1100" dirty="0"/>
              <a:t> </a:t>
            </a:r>
          </a:p>
        </p:txBody>
      </p:sp>
    </p:spTree>
    <p:extLst>
      <p:ext uri="{BB962C8B-B14F-4D97-AF65-F5344CB8AC3E}">
        <p14:creationId xmlns="" xmlns:p14="http://schemas.microsoft.com/office/powerpoint/2010/main" val="10849049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808561"/>
            <a:ext cx="8784001" cy="447614"/>
          </a:xfrm>
        </p:spPr>
        <p:txBody>
          <a:bodyPr/>
          <a:lstStyle/>
          <a:p>
            <a:r>
              <a:rPr lang="fr-FR" sz="2400" dirty="0"/>
              <a:t>Comment répondre aux propositions d’admission ? </a:t>
            </a:r>
            <a:r>
              <a:rPr lang="fr-FR" sz="2400" dirty="0" smtClean="0"/>
              <a:t>(1/2)</a:t>
            </a:r>
            <a:r>
              <a:rPr lang="fr-FR" sz="2400" dirty="0"/>
              <a:t/>
            </a:r>
            <a:br>
              <a:rPr lang="fr-FR" sz="2400" dirty="0"/>
            </a:br>
            <a:r>
              <a:rPr lang="fr-FR" sz="2400" dirty="0"/>
              <a:t/>
            </a:r>
            <a:br>
              <a:rPr lang="fr-FR" sz="2400" dirty="0"/>
            </a:br>
            <a:endParaRPr lang="fr-FR" sz="2400" dirty="0"/>
          </a:p>
        </p:txBody>
      </p:sp>
      <p:sp>
        <p:nvSpPr>
          <p:cNvPr id="3" name="Espace réservé du contenu 2"/>
          <p:cNvSpPr>
            <a:spLocks noGrp="1"/>
          </p:cNvSpPr>
          <p:nvPr>
            <p:ph sz="quarter" idx="4294967295"/>
          </p:nvPr>
        </p:nvSpPr>
        <p:spPr>
          <a:xfrm>
            <a:off x="342336" y="1248554"/>
            <a:ext cx="8622152" cy="3363878"/>
          </a:xfrm>
        </p:spPr>
        <p:txBody>
          <a:bodyPr/>
          <a:lstStyle/>
          <a:p>
            <a:pPr marL="177800" lvl="0" indent="-177800" defTabSz="457200">
              <a:spcBef>
                <a:spcPct val="20000"/>
              </a:spcBef>
              <a:spcAft>
                <a:spcPts val="0"/>
              </a:spcAft>
              <a:buClr>
                <a:srgbClr val="FF0000"/>
              </a:buClr>
              <a:buSzPct val="100000"/>
              <a:buFont typeface="Lucida Grande"/>
              <a:buChar char="&gt;"/>
            </a:pPr>
            <a:r>
              <a:rPr lang="fr-FR" sz="1600" b="1" dirty="0">
                <a:solidFill>
                  <a:srgbClr val="3D566E"/>
                </a:solidFill>
              </a:rPr>
              <a:t> </a:t>
            </a:r>
            <a:r>
              <a:rPr lang="fr-FR" sz="1600" b="1" dirty="0">
                <a:solidFill>
                  <a:schemeClr val="bg1"/>
                </a:solidFill>
                <a:highlight>
                  <a:srgbClr val="0000FF"/>
                </a:highlight>
              </a:rPr>
              <a:t>Le lycéen reçoit une seule proposition d’admission et il a des vœux en attente :</a:t>
            </a:r>
          </a:p>
          <a:p>
            <a:pPr marL="627063" lvl="1" indent="-169863" defTabSz="457200">
              <a:spcBef>
                <a:spcPct val="20000"/>
              </a:spcBef>
              <a:spcAft>
                <a:spcPts val="0"/>
              </a:spcAft>
              <a:buClr>
                <a:srgbClr val="FF0000"/>
              </a:buClr>
            </a:pPr>
            <a:r>
              <a:rPr lang="fr-FR" sz="1500" dirty="0"/>
              <a:t>Il</a:t>
            </a:r>
            <a:r>
              <a:rPr lang="fr-FR" sz="1500" dirty="0">
                <a:solidFill>
                  <a:srgbClr val="3D566E"/>
                </a:solidFill>
              </a:rPr>
              <a:t> </a:t>
            </a:r>
            <a:r>
              <a:rPr lang="fr-FR" sz="1500" dirty="0"/>
              <a:t>accepte la proposition </a:t>
            </a:r>
            <a:r>
              <a:rPr lang="fr-FR" sz="1500" dirty="0">
                <a:solidFill>
                  <a:schemeClr val="tx1"/>
                </a:solidFill>
              </a:rPr>
              <a:t>(ou y renonce). Il peut ensuite indiquer </a:t>
            </a:r>
            <a:r>
              <a:rPr lang="fr-FR" sz="1500" dirty="0" smtClean="0">
                <a:solidFill>
                  <a:schemeClr val="tx1"/>
                </a:solidFill>
              </a:rPr>
              <a:t>le(s) vœu(x) </a:t>
            </a:r>
            <a:r>
              <a:rPr lang="fr-FR" sz="1500" dirty="0">
                <a:solidFill>
                  <a:schemeClr val="tx1"/>
                </a:solidFill>
              </a:rPr>
              <a:t>en attente qu’il souhaite </a:t>
            </a:r>
            <a:r>
              <a:rPr lang="fr-FR" sz="1500" dirty="0" smtClean="0">
                <a:solidFill>
                  <a:schemeClr val="tx1"/>
                </a:solidFill>
              </a:rPr>
              <a:t>conserver</a:t>
            </a:r>
            <a:endParaRPr lang="fr-FR" sz="1500" dirty="0">
              <a:solidFill>
                <a:schemeClr val="tx1"/>
              </a:solidFill>
            </a:endParaRPr>
          </a:p>
          <a:p>
            <a:pPr marL="627063" lvl="1" indent="-169863" defTabSz="457200">
              <a:spcBef>
                <a:spcPct val="20000"/>
              </a:spcBef>
              <a:spcAft>
                <a:spcPts val="0"/>
              </a:spcAft>
              <a:buClr>
                <a:srgbClr val="FF0000"/>
              </a:buClr>
            </a:pPr>
            <a:r>
              <a:rPr lang="fr-FR" sz="1500" dirty="0">
                <a:solidFill>
                  <a:schemeClr val="tx1"/>
                </a:solidFill>
              </a:rPr>
              <a:t>S’il accepte définitivement la proposition, cela signifie qu’il renonce à tous ses autres vœux.  Il consulte alors les</a:t>
            </a:r>
            <a:r>
              <a:rPr lang="fr-FR" sz="1500" dirty="0">
                <a:solidFill>
                  <a:srgbClr val="0C5076"/>
                </a:solidFill>
              </a:rPr>
              <a:t> </a:t>
            </a:r>
            <a:r>
              <a:rPr lang="fr-FR" sz="1500" dirty="0"/>
              <a:t>modalités d’inscription administrative </a:t>
            </a:r>
            <a:r>
              <a:rPr lang="fr-FR" sz="1500" dirty="0">
                <a:solidFill>
                  <a:schemeClr val="tx1"/>
                </a:solidFill>
              </a:rPr>
              <a:t>de la formation acceptée</a:t>
            </a:r>
          </a:p>
          <a:p>
            <a:pPr marL="627063" lvl="1" indent="-169863" defTabSz="457200">
              <a:spcBef>
                <a:spcPct val="20000"/>
              </a:spcBef>
              <a:spcAft>
                <a:spcPts val="0"/>
              </a:spcAft>
              <a:buClr>
                <a:srgbClr val="FF0000"/>
              </a:buClr>
              <a:buFont typeface="Arial-ItalicMT" charset="0"/>
              <a:buChar char="&gt;"/>
            </a:pPr>
            <a:endParaRPr lang="fr-FR" sz="500" dirty="0">
              <a:solidFill>
                <a:srgbClr val="3D566E"/>
              </a:solidFill>
            </a:endParaRPr>
          </a:p>
          <a:p>
            <a:pPr marL="177800" indent="-177800" defTabSz="457200">
              <a:spcBef>
                <a:spcPct val="20000"/>
              </a:spcBef>
              <a:spcAft>
                <a:spcPts val="0"/>
              </a:spcAft>
              <a:buClr>
                <a:srgbClr val="FF0000"/>
              </a:buClr>
              <a:buSzPct val="100000"/>
              <a:buFont typeface="Lucida Grande"/>
              <a:buChar char="&gt;"/>
            </a:pPr>
            <a:r>
              <a:rPr lang="fr-FR" sz="1600" b="1" dirty="0"/>
              <a:t> </a:t>
            </a:r>
            <a:r>
              <a:rPr lang="fr-FR" sz="1600" b="1" dirty="0">
                <a:solidFill>
                  <a:schemeClr val="bg1"/>
                </a:solidFill>
                <a:highlight>
                  <a:srgbClr val="0000FF"/>
                </a:highlight>
              </a:rPr>
              <a:t>Le lycéen reçoit plusieurs propositions d’admission et il a des vœux en attente :</a:t>
            </a:r>
          </a:p>
          <a:p>
            <a:pPr marL="627063" lvl="1" indent="-169863" defTabSz="457200">
              <a:spcBef>
                <a:spcPct val="20000"/>
              </a:spcBef>
              <a:spcAft>
                <a:spcPts val="0"/>
              </a:spcAft>
              <a:buClr>
                <a:srgbClr val="FF0000"/>
              </a:buClr>
            </a:pPr>
            <a:r>
              <a:rPr lang="fr-FR" sz="1500" dirty="0"/>
              <a:t>Il ne peut accepter </a:t>
            </a:r>
            <a:r>
              <a:rPr lang="fr-FR" sz="1500" b="1" u="sng" dirty="0"/>
              <a:t>qu’une seule proposition à la fois</a:t>
            </a:r>
            <a:r>
              <a:rPr lang="fr-FR" sz="1500" dirty="0">
                <a:solidFill>
                  <a:srgbClr val="3D566E"/>
                </a:solidFill>
              </a:rPr>
              <a:t>. </a:t>
            </a:r>
            <a:r>
              <a:rPr lang="fr-FR" sz="1500" dirty="0">
                <a:solidFill>
                  <a:schemeClr val="tx1"/>
                </a:solidFill>
              </a:rPr>
              <a:t>En faisant un choix entre plusieurs propositions, il libère des places pour d’autres candidats en attente </a:t>
            </a:r>
          </a:p>
          <a:p>
            <a:pPr marL="627063" lvl="1" indent="-169863" defTabSz="457200">
              <a:spcBef>
                <a:spcPct val="20000"/>
              </a:spcBef>
              <a:spcAft>
                <a:spcPts val="0"/>
              </a:spcAft>
              <a:buClr>
                <a:srgbClr val="FF0000"/>
              </a:buClr>
            </a:pPr>
            <a:r>
              <a:rPr lang="fr-FR" sz="1500" dirty="0">
                <a:solidFill>
                  <a:schemeClr val="tx1"/>
                </a:solidFill>
              </a:rPr>
              <a:t>Il peut indiquer </a:t>
            </a:r>
            <a:r>
              <a:rPr lang="fr-FR" sz="1500" dirty="0" smtClean="0">
                <a:solidFill>
                  <a:schemeClr val="tx1"/>
                </a:solidFill>
              </a:rPr>
              <a:t>le(s) vœu(x) </a:t>
            </a:r>
            <a:r>
              <a:rPr lang="fr-FR" sz="1500" dirty="0">
                <a:solidFill>
                  <a:schemeClr val="tx1"/>
                </a:solidFill>
              </a:rPr>
              <a:t>en attente qu’il souhaite conserver</a:t>
            </a:r>
          </a:p>
          <a:p>
            <a:pPr marL="627063" lvl="1" indent="-169863" defTabSz="457200">
              <a:spcBef>
                <a:spcPct val="20000"/>
              </a:spcBef>
              <a:spcAft>
                <a:spcPts val="0"/>
              </a:spcAft>
              <a:buClr>
                <a:srgbClr val="FF0000"/>
              </a:buClr>
            </a:pPr>
            <a:r>
              <a:rPr lang="fr-FR" sz="1500" dirty="0">
                <a:solidFill>
                  <a:schemeClr val="tx1"/>
                </a:solidFill>
              </a:rPr>
              <a:t>S’il accepte définitivement une proposition, cela signifie qu’il renonce aux autres vœux. Il consulte alors les</a:t>
            </a:r>
            <a:r>
              <a:rPr lang="fr-FR" sz="1500" dirty="0">
                <a:solidFill>
                  <a:srgbClr val="0C5076"/>
                </a:solidFill>
              </a:rPr>
              <a:t> </a:t>
            </a:r>
            <a:r>
              <a:rPr lang="fr-FR" sz="1500" dirty="0"/>
              <a:t>modalités d’inscription administrative </a:t>
            </a:r>
            <a:r>
              <a:rPr lang="fr-FR" sz="1500" dirty="0">
                <a:solidFill>
                  <a:schemeClr val="tx1"/>
                </a:solidFill>
              </a:rPr>
              <a:t>de la formation acceptée</a:t>
            </a:r>
          </a:p>
          <a:p>
            <a:pPr marL="177800" lvl="0" indent="-177800" defTabSz="457200">
              <a:spcAft>
                <a:spcPts val="0"/>
              </a:spcAft>
              <a:buClr>
                <a:srgbClr val="FF0000"/>
              </a:buClr>
              <a:buSzPct val="100000"/>
              <a:buFont typeface="Lucida Grande"/>
              <a:buChar char="&gt;"/>
            </a:pPr>
            <a:endParaRPr lang="fr-FR" sz="1400" dirty="0">
              <a:solidFill>
                <a:srgbClr val="3D566E"/>
              </a:solidFill>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35</a:t>
            </a:fld>
            <a:endParaRPr lang="fr-FR"/>
          </a:p>
        </p:txBody>
      </p:sp>
    </p:spTree>
    <p:extLst>
      <p:ext uri="{BB962C8B-B14F-4D97-AF65-F5344CB8AC3E}">
        <p14:creationId xmlns="" xmlns:p14="http://schemas.microsoft.com/office/powerpoint/2010/main" val="13805435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900001"/>
            <a:ext cx="8784001" cy="447614"/>
          </a:xfrm>
        </p:spPr>
        <p:txBody>
          <a:bodyPr/>
          <a:lstStyle/>
          <a:p>
            <a:r>
              <a:rPr lang="fr-FR" sz="2400" dirty="0"/>
              <a:t>Comment répondre aux propositions d’admission ? </a:t>
            </a:r>
            <a:r>
              <a:rPr lang="fr-FR" sz="2400" dirty="0" smtClean="0"/>
              <a:t>(</a:t>
            </a:r>
            <a:r>
              <a:rPr lang="fr-FR" sz="2400" dirty="0"/>
              <a:t>2</a:t>
            </a:r>
            <a:r>
              <a:rPr lang="fr-FR" sz="2400" dirty="0" smtClean="0"/>
              <a:t>/2)</a:t>
            </a:r>
            <a:r>
              <a:rPr lang="fr-FR" sz="2400" dirty="0"/>
              <a:t/>
            </a:r>
            <a:br>
              <a:rPr lang="fr-FR" sz="2400" dirty="0"/>
            </a:br>
            <a:r>
              <a:rPr lang="fr-FR" sz="2400" dirty="0"/>
              <a:t/>
            </a:r>
            <a:br>
              <a:rPr lang="fr-FR" sz="2400" dirty="0"/>
            </a:br>
            <a:endParaRPr lang="fr-FR" sz="2400" dirty="0"/>
          </a:p>
        </p:txBody>
      </p:sp>
      <p:sp>
        <p:nvSpPr>
          <p:cNvPr id="3" name="Espace réservé du contenu 2"/>
          <p:cNvSpPr>
            <a:spLocks noGrp="1"/>
          </p:cNvSpPr>
          <p:nvPr>
            <p:ph sz="quarter" idx="4294967295"/>
          </p:nvPr>
        </p:nvSpPr>
        <p:spPr>
          <a:xfrm>
            <a:off x="342336" y="1400572"/>
            <a:ext cx="8622152" cy="3363878"/>
          </a:xfrm>
        </p:spPr>
        <p:txBody>
          <a:bodyPr/>
          <a:lstStyle/>
          <a:p>
            <a:pPr marL="177800" lvl="0" indent="-177800" defTabSz="457200">
              <a:spcBef>
                <a:spcPct val="20000"/>
              </a:spcBef>
              <a:spcAft>
                <a:spcPts val="0"/>
              </a:spcAft>
              <a:buClr>
                <a:srgbClr val="FF0000"/>
              </a:buClr>
              <a:buSzPct val="100000"/>
              <a:buFont typeface="Lucida Grande"/>
              <a:buChar char="&gt;"/>
            </a:pPr>
            <a:r>
              <a:rPr lang="fr-FR" sz="1600" b="1" dirty="0">
                <a:solidFill>
                  <a:schemeClr val="bg1"/>
                </a:solidFill>
                <a:highlight>
                  <a:srgbClr val="0000FF"/>
                </a:highlight>
              </a:rPr>
              <a:t>Le lycéen ne reçoit que des réponses « en attente »</a:t>
            </a:r>
          </a:p>
          <a:p>
            <a:pPr marL="742950" lvl="1" indent="-285750" defTabSz="457200">
              <a:spcBef>
                <a:spcPct val="20000"/>
              </a:spcBef>
              <a:spcAft>
                <a:spcPts val="0"/>
              </a:spcAft>
              <a:buClr>
                <a:srgbClr val="FF0000"/>
              </a:buClr>
            </a:pPr>
            <a:r>
              <a:rPr lang="fr-FR" sz="1400" dirty="0" smtClean="0"/>
              <a:t>des</a:t>
            </a:r>
            <a:r>
              <a:rPr lang="fr-FR" sz="1400" dirty="0" smtClean="0">
                <a:solidFill>
                  <a:srgbClr val="0C5076"/>
                </a:solidFill>
              </a:rPr>
              <a:t> </a:t>
            </a:r>
            <a:r>
              <a:rPr lang="fr-FR" sz="1400" dirty="0"/>
              <a:t>indicateurs</a:t>
            </a:r>
            <a:r>
              <a:rPr lang="fr-FR" sz="1400" dirty="0">
                <a:solidFill>
                  <a:srgbClr val="0C5076"/>
                </a:solidFill>
              </a:rPr>
              <a:t> </a:t>
            </a:r>
            <a:r>
              <a:rPr lang="fr-FR" sz="1400" dirty="0">
                <a:solidFill>
                  <a:schemeClr val="tx1"/>
                </a:solidFill>
              </a:rPr>
              <a:t>s’affichent dans son dossier pour chaque vœu en attente et l’aident à </a:t>
            </a:r>
            <a:r>
              <a:rPr lang="fr-FR" sz="1400" dirty="0"/>
              <a:t>suivre sa situation </a:t>
            </a:r>
            <a:r>
              <a:rPr lang="fr-FR" sz="1400" dirty="0">
                <a:solidFill>
                  <a:schemeClr val="tx1"/>
                </a:solidFill>
              </a:rPr>
              <a:t>qui évolue </a:t>
            </a:r>
            <a:r>
              <a:rPr lang="fr-FR" sz="1400" dirty="0" smtClean="0">
                <a:solidFill>
                  <a:schemeClr val="tx1"/>
                </a:solidFill>
              </a:rPr>
              <a:t>en </a:t>
            </a:r>
            <a:r>
              <a:rPr lang="fr-FR" sz="1400" dirty="0">
                <a:solidFill>
                  <a:schemeClr val="tx1"/>
                </a:solidFill>
              </a:rPr>
              <a:t>fonction des places libérées par d’autres </a:t>
            </a:r>
            <a:r>
              <a:rPr lang="fr-FR" sz="1400" dirty="0" smtClean="0">
                <a:solidFill>
                  <a:schemeClr val="tx1"/>
                </a:solidFill>
              </a:rPr>
              <a:t>candidats</a:t>
            </a:r>
            <a:r>
              <a:rPr lang="fr-FR" sz="1400" dirty="0">
                <a:solidFill>
                  <a:schemeClr val="tx1"/>
                </a:solidFill>
              </a:rPr>
              <a:t>  </a:t>
            </a:r>
            <a:r>
              <a:rPr lang="fr-FR" sz="1400" dirty="0" smtClean="0">
                <a:solidFill>
                  <a:schemeClr val="tx1"/>
                </a:solidFill>
              </a:rPr>
              <a:t>  </a:t>
            </a:r>
            <a:r>
              <a:rPr lang="fr-FR" sz="400" dirty="0" smtClean="0">
                <a:solidFill>
                  <a:schemeClr val="tx1"/>
                </a:solidFill>
              </a:rPr>
              <a:t/>
            </a:r>
            <a:br>
              <a:rPr lang="fr-FR" sz="400" dirty="0" smtClean="0">
                <a:solidFill>
                  <a:schemeClr val="tx1"/>
                </a:solidFill>
              </a:rPr>
            </a:br>
            <a:r>
              <a:rPr lang="fr-FR" sz="400" dirty="0" smtClean="0">
                <a:solidFill>
                  <a:schemeClr val="tx1"/>
                </a:solidFill>
              </a:rPr>
              <a:t/>
            </a:r>
            <a:br>
              <a:rPr lang="fr-FR" sz="400" dirty="0" smtClean="0">
                <a:solidFill>
                  <a:schemeClr val="tx1"/>
                </a:solidFill>
              </a:rPr>
            </a:br>
            <a:r>
              <a:rPr lang="fr-FR" sz="400" dirty="0" smtClean="0">
                <a:solidFill>
                  <a:schemeClr val="tx1"/>
                </a:solidFill>
              </a:rPr>
              <a:t/>
            </a:r>
            <a:br>
              <a:rPr lang="fr-FR" sz="400" dirty="0" smtClean="0">
                <a:solidFill>
                  <a:schemeClr val="tx1"/>
                </a:solidFill>
              </a:rPr>
            </a:br>
            <a:endParaRPr lang="fr-FR" sz="400" dirty="0" smtClean="0">
              <a:solidFill>
                <a:schemeClr val="tx1"/>
              </a:solidFill>
            </a:endParaRPr>
          </a:p>
          <a:p>
            <a:pPr marL="742950" lvl="1" indent="-285750" defTabSz="457200">
              <a:spcBef>
                <a:spcPct val="20000"/>
              </a:spcBef>
              <a:spcAft>
                <a:spcPts val="0"/>
              </a:spcAft>
              <a:buClr>
                <a:srgbClr val="FF0000"/>
              </a:buClr>
            </a:pPr>
            <a:endParaRPr lang="fr-FR" sz="1600" dirty="0">
              <a:solidFill>
                <a:srgbClr val="3D566E"/>
              </a:solidFill>
              <a:cs typeface="Arial"/>
            </a:endParaRPr>
          </a:p>
          <a:p>
            <a:pPr marL="177800" indent="-177800" defTabSz="457200">
              <a:spcBef>
                <a:spcPct val="20000"/>
              </a:spcBef>
              <a:spcAft>
                <a:spcPts val="0"/>
              </a:spcAft>
              <a:buClr>
                <a:srgbClr val="FF0000"/>
              </a:buClr>
              <a:buSzPct val="100000"/>
              <a:buFont typeface="Lucida Grande"/>
              <a:buChar char="&gt;"/>
            </a:pPr>
            <a:r>
              <a:rPr lang="fr-FR" sz="1600" b="1" dirty="0">
                <a:solidFill>
                  <a:schemeClr val="bg1"/>
                </a:solidFill>
                <a:highlight>
                  <a:srgbClr val="0000FF"/>
                </a:highlight>
              </a:rPr>
              <a:t>Le lycéen ne reçoit que des réponses négatives (dans le cas où il n’a formulé que des vœux pour des formations sélectives)</a:t>
            </a:r>
          </a:p>
          <a:p>
            <a:pPr marL="742950" lvl="1" indent="-285750" defTabSz="457200">
              <a:spcBef>
                <a:spcPct val="20000"/>
              </a:spcBef>
              <a:spcAft>
                <a:spcPts val="0"/>
              </a:spcAft>
              <a:buClr>
                <a:srgbClr val="FF0000"/>
              </a:buClr>
            </a:pPr>
            <a:r>
              <a:rPr lang="fr-FR" sz="1400" dirty="0" smtClean="0">
                <a:solidFill>
                  <a:schemeClr val="tx1"/>
                </a:solidFill>
              </a:rPr>
              <a:t>dès </a:t>
            </a:r>
            <a:r>
              <a:rPr lang="fr-FR" sz="1400" dirty="0">
                <a:solidFill>
                  <a:schemeClr val="tx1"/>
                </a:solidFill>
              </a:rPr>
              <a:t>le </a:t>
            </a:r>
            <a:r>
              <a:rPr lang="fr-FR" sz="1400" dirty="0" smtClean="0">
                <a:solidFill>
                  <a:schemeClr val="tx1"/>
                </a:solidFill>
              </a:rPr>
              <a:t>3 juin 2025, </a:t>
            </a:r>
            <a:r>
              <a:rPr lang="fr-FR" sz="1400" dirty="0">
                <a:solidFill>
                  <a:schemeClr val="tx1"/>
                </a:solidFill>
              </a:rPr>
              <a:t>il peut demander un conseil ou un accompagnement individuel ou collectif dans son lycée ou dans un CIO pour envisager d’autres choix de formation et préparer la phase complémentaire à partir du </a:t>
            </a:r>
            <a:r>
              <a:rPr lang="fr-FR" sz="1400" dirty="0" smtClean="0">
                <a:solidFill>
                  <a:schemeClr val="tx1"/>
                </a:solidFill>
              </a:rPr>
              <a:t>11 </a:t>
            </a:r>
            <a:r>
              <a:rPr lang="fr-FR" sz="1400" dirty="0">
                <a:solidFill>
                  <a:schemeClr val="tx1"/>
                </a:solidFill>
              </a:rPr>
              <a:t>juin </a:t>
            </a:r>
            <a:r>
              <a:rPr lang="fr-FR" sz="1400" dirty="0" smtClean="0">
                <a:solidFill>
                  <a:schemeClr val="tx1"/>
                </a:solidFill>
              </a:rPr>
              <a:t>2025.</a:t>
            </a:r>
            <a:r>
              <a:rPr lang="fr-FR" sz="1600" dirty="0">
                <a:solidFill>
                  <a:schemeClr val="tx1"/>
                </a:solidFill>
              </a:rPr>
              <a:t> </a:t>
            </a:r>
            <a:endParaRPr lang="fr-FR" sz="1800" dirty="0">
              <a:solidFill>
                <a:schemeClr val="tx1"/>
              </a:solidFill>
            </a:endParaRPr>
          </a:p>
          <a:p>
            <a:pPr marL="177800" lvl="0" indent="-177800" defTabSz="457200">
              <a:spcAft>
                <a:spcPts val="0"/>
              </a:spcAft>
              <a:buClr>
                <a:srgbClr val="FF0000"/>
              </a:buClr>
              <a:buSzPct val="100000"/>
              <a:buFont typeface="Lucida Grande"/>
              <a:buChar char="&gt;"/>
            </a:pPr>
            <a:endParaRPr lang="fr-FR" sz="1100" dirty="0">
              <a:solidFill>
                <a:srgbClr val="3D566E"/>
              </a:solidFill>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36</a:t>
            </a:fld>
            <a:endParaRPr lang="fr-FR"/>
          </a:p>
        </p:txBody>
      </p:sp>
      <p:sp>
        <p:nvSpPr>
          <p:cNvPr id="7" name="Rectangle à coins arrondis 6"/>
          <p:cNvSpPr/>
          <p:nvPr/>
        </p:nvSpPr>
        <p:spPr>
          <a:xfrm>
            <a:off x="656248" y="3890002"/>
            <a:ext cx="8191500" cy="684000"/>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fontAlgn="auto">
              <a:spcBef>
                <a:spcPts val="0"/>
              </a:spcBef>
              <a:spcAft>
                <a:spcPts val="0"/>
              </a:spcAft>
              <a:defRPr/>
            </a:pPr>
            <a:r>
              <a:rPr lang="fr-FR" sz="1600" b="1" u="sng" dirty="0">
                <a:solidFill>
                  <a:schemeClr val="bg1"/>
                </a:solidFill>
              </a:rPr>
              <a:t>A </a:t>
            </a:r>
            <a:r>
              <a:rPr lang="fr-FR" sz="1600" b="1" u="sng" dirty="0" smtClean="0">
                <a:solidFill>
                  <a:schemeClr val="bg1"/>
                </a:solidFill>
              </a:rPr>
              <a:t>savoir</a:t>
            </a:r>
            <a:r>
              <a:rPr lang="fr-FR" sz="1600" dirty="0" smtClean="0">
                <a:solidFill>
                  <a:schemeClr val="bg1"/>
                </a:solidFill>
              </a:rPr>
              <a:t> : </a:t>
            </a:r>
            <a:r>
              <a:rPr lang="fr-FR" sz="1600" dirty="0"/>
              <a:t>la phase complémentaire permet de formuler jusqu’à 10 </a:t>
            </a:r>
            <a:r>
              <a:rPr lang="fr-FR" sz="1600" b="1" u="sng" dirty="0"/>
              <a:t>nouveaux</a:t>
            </a:r>
            <a:r>
              <a:rPr lang="fr-FR" sz="1600" dirty="0"/>
              <a:t> vœux dans des formations qui ont des places vacantes</a:t>
            </a:r>
          </a:p>
        </p:txBody>
      </p:sp>
      <p:sp>
        <p:nvSpPr>
          <p:cNvPr id="8" name="Rectangle à coins arrondis 7"/>
          <p:cNvSpPr/>
          <p:nvPr/>
        </p:nvSpPr>
        <p:spPr>
          <a:xfrm>
            <a:off x="768626" y="2226232"/>
            <a:ext cx="7785652" cy="318185"/>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fontAlgn="auto">
              <a:spcBef>
                <a:spcPts val="0"/>
              </a:spcBef>
              <a:spcAft>
                <a:spcPts val="0"/>
              </a:spcAft>
              <a:defRPr/>
            </a:pPr>
            <a:r>
              <a:rPr lang="fr-FR" sz="1600" b="1" u="sng" dirty="0">
                <a:solidFill>
                  <a:schemeClr val="bg1"/>
                </a:solidFill>
              </a:rPr>
              <a:t>A </a:t>
            </a:r>
            <a:r>
              <a:rPr lang="fr-FR" sz="1600" b="1" u="sng" dirty="0" smtClean="0">
                <a:solidFill>
                  <a:schemeClr val="bg1"/>
                </a:solidFill>
              </a:rPr>
              <a:t>savoir</a:t>
            </a:r>
            <a:r>
              <a:rPr lang="fr-FR" sz="1600" dirty="0" smtClean="0">
                <a:solidFill>
                  <a:schemeClr val="bg1"/>
                </a:solidFill>
              </a:rPr>
              <a:t> : </a:t>
            </a:r>
            <a:r>
              <a:rPr lang="fr-FR" sz="1600" dirty="0" smtClean="0"/>
              <a:t>entre le 6 juin et le 10 juin 2025 : le lycéen classe ses vœux en attente</a:t>
            </a:r>
            <a:endParaRPr lang="fr-FR" sz="1600" dirty="0"/>
          </a:p>
        </p:txBody>
      </p:sp>
    </p:spTree>
    <p:extLst>
      <p:ext uri="{BB962C8B-B14F-4D97-AF65-F5344CB8AC3E}">
        <p14:creationId xmlns="" xmlns:p14="http://schemas.microsoft.com/office/powerpoint/2010/main" val="20500682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771550"/>
            <a:ext cx="8424000" cy="447614"/>
          </a:xfrm>
        </p:spPr>
        <p:txBody>
          <a:bodyPr/>
          <a:lstStyle/>
          <a:p>
            <a:r>
              <a:rPr lang="fr-FR" sz="2400" dirty="0" smtClean="0"/>
              <a:t>Des </a:t>
            </a:r>
            <a:r>
              <a:rPr lang="fr-FR" sz="2400" dirty="0"/>
              <a:t>solutions pour les candidats qui n’ont pas reçu de proposition d’admission </a:t>
            </a:r>
          </a:p>
        </p:txBody>
      </p:sp>
      <p:sp>
        <p:nvSpPr>
          <p:cNvPr id="3" name="Espace réservé du contenu 2"/>
          <p:cNvSpPr>
            <a:spLocks noGrp="1"/>
          </p:cNvSpPr>
          <p:nvPr>
            <p:ph sz="quarter" idx="4294967295"/>
          </p:nvPr>
        </p:nvSpPr>
        <p:spPr>
          <a:xfrm>
            <a:off x="351862" y="1572324"/>
            <a:ext cx="8612626" cy="3435886"/>
          </a:xfrm>
        </p:spPr>
        <p:txBody>
          <a:bodyPr/>
          <a:lstStyle/>
          <a:p>
            <a:pPr lvl="0"/>
            <a:r>
              <a:rPr lang="fr-FR" sz="1500" b="1" dirty="0">
                <a:solidFill>
                  <a:srgbClr val="EC130E"/>
                </a:solidFill>
              </a:rPr>
              <a:t>&gt;</a:t>
            </a:r>
            <a:r>
              <a:rPr lang="fr-FR" sz="1500" b="1" dirty="0"/>
              <a:t> </a:t>
            </a:r>
            <a:r>
              <a:rPr lang="fr-FR" sz="1500" b="1" dirty="0">
                <a:solidFill>
                  <a:schemeClr val="bg1"/>
                </a:solidFill>
                <a:highlight>
                  <a:srgbClr val="0000FF"/>
                </a:highlight>
              </a:rPr>
              <a:t>Dès le </a:t>
            </a:r>
            <a:r>
              <a:rPr lang="fr-FR" sz="1500" b="1" dirty="0" smtClean="0">
                <a:solidFill>
                  <a:schemeClr val="bg1"/>
                </a:solidFill>
                <a:highlight>
                  <a:srgbClr val="0000FF"/>
                </a:highlight>
              </a:rPr>
              <a:t>3 juin 2025</a:t>
            </a:r>
            <a:r>
              <a:rPr lang="fr-FR" sz="1500" dirty="0" smtClean="0"/>
              <a:t>: </a:t>
            </a:r>
            <a:r>
              <a:rPr lang="fr-FR" sz="1500" dirty="0">
                <a:solidFill>
                  <a:schemeClr val="tx1"/>
                </a:solidFill>
              </a:rPr>
              <a:t>les lycéens qui n'ont fait que des demandes en formations sélectives et qui n’ont reçu que des réponses négatives peuvent </a:t>
            </a:r>
            <a:r>
              <a:rPr lang="fr-FR" sz="1500" b="1" dirty="0"/>
              <a:t>demander</a:t>
            </a:r>
            <a:r>
              <a:rPr lang="fr-FR" sz="1500" dirty="0"/>
              <a:t> </a:t>
            </a:r>
            <a:r>
              <a:rPr lang="fr-FR" sz="1500" b="1" dirty="0"/>
              <a:t>un accompagnement individuel ou collectif au lycée ou dans un CIO</a:t>
            </a:r>
            <a:r>
              <a:rPr lang="fr-FR" sz="1500" dirty="0"/>
              <a:t> </a:t>
            </a:r>
            <a:r>
              <a:rPr lang="fr-FR" sz="1500" b="1" dirty="0"/>
              <a:t>pour définir un nouveau projet d’orientation et préparer la phase complémentaire</a:t>
            </a:r>
          </a:p>
          <a:p>
            <a:pPr lvl="0"/>
            <a:endParaRPr lang="fr-FR" sz="800" dirty="0"/>
          </a:p>
          <a:p>
            <a:pPr lvl="0"/>
            <a:r>
              <a:rPr lang="fr-FR" sz="1500" b="1" dirty="0">
                <a:solidFill>
                  <a:srgbClr val="EC130E"/>
                </a:solidFill>
              </a:rPr>
              <a:t>&gt;</a:t>
            </a:r>
            <a:r>
              <a:rPr lang="fr-FR" sz="1500" b="1" dirty="0"/>
              <a:t> </a:t>
            </a:r>
            <a:r>
              <a:rPr lang="fr-FR" sz="1500" b="1" dirty="0">
                <a:solidFill>
                  <a:schemeClr val="bg1"/>
                </a:solidFill>
                <a:highlight>
                  <a:srgbClr val="0000FF"/>
                </a:highlight>
              </a:rPr>
              <a:t>Du </a:t>
            </a:r>
            <a:r>
              <a:rPr lang="fr-FR" sz="1500" b="1" dirty="0" smtClean="0">
                <a:solidFill>
                  <a:schemeClr val="bg1"/>
                </a:solidFill>
                <a:highlight>
                  <a:srgbClr val="0000FF"/>
                </a:highlight>
              </a:rPr>
              <a:t>11 </a:t>
            </a:r>
            <a:r>
              <a:rPr lang="fr-FR" sz="1500" b="1" dirty="0">
                <a:solidFill>
                  <a:schemeClr val="bg1"/>
                </a:solidFill>
                <a:highlight>
                  <a:srgbClr val="0000FF"/>
                </a:highlight>
              </a:rPr>
              <a:t>juin au </a:t>
            </a:r>
            <a:r>
              <a:rPr lang="fr-FR" sz="1500" b="1" dirty="0" smtClean="0">
                <a:solidFill>
                  <a:schemeClr val="bg1"/>
                </a:solidFill>
                <a:highlight>
                  <a:srgbClr val="0000FF"/>
                </a:highlight>
              </a:rPr>
              <a:t>11 septembre 2025 </a:t>
            </a:r>
            <a:r>
              <a:rPr lang="fr-FR" sz="1500" dirty="0"/>
              <a:t>: </a:t>
            </a:r>
            <a:r>
              <a:rPr lang="fr-FR" sz="1500" dirty="0">
                <a:solidFill>
                  <a:schemeClr val="tx1"/>
                </a:solidFill>
              </a:rPr>
              <a:t>pendant la </a:t>
            </a:r>
            <a:r>
              <a:rPr lang="fr-FR" sz="1500" b="1" dirty="0"/>
              <a:t>phase complémentaire</a:t>
            </a:r>
            <a:r>
              <a:rPr lang="fr-FR" sz="1500" dirty="0">
                <a:solidFill>
                  <a:schemeClr val="tx1"/>
                </a:solidFill>
              </a:rPr>
              <a:t>, les lycéens peuvent </a:t>
            </a:r>
            <a:r>
              <a:rPr lang="fr-FR" sz="1500" b="1" dirty="0"/>
              <a:t>formuler jusqu’à 10 nouveaux </a:t>
            </a:r>
            <a:r>
              <a:rPr lang="fr-FR" sz="1500" b="1" dirty="0" smtClean="0"/>
              <a:t>vœux et répondre aux propositions </a:t>
            </a:r>
            <a:r>
              <a:rPr lang="fr-FR" sz="1500" b="1" dirty="0"/>
              <a:t>dans des formations disposant de places </a:t>
            </a:r>
            <a:r>
              <a:rPr lang="fr-FR" sz="1500" b="1" dirty="0" smtClean="0"/>
              <a:t>disponibles</a:t>
            </a:r>
            <a:endParaRPr lang="fr-FR" sz="1500" b="1" dirty="0"/>
          </a:p>
          <a:p>
            <a:pPr lvl="0"/>
            <a:endParaRPr lang="fr-FR" sz="800" dirty="0"/>
          </a:p>
          <a:p>
            <a:pPr lvl="0"/>
            <a:r>
              <a:rPr lang="fr-FR" sz="1500" b="1" dirty="0">
                <a:solidFill>
                  <a:srgbClr val="EC130E"/>
                </a:solidFill>
              </a:rPr>
              <a:t>&gt; </a:t>
            </a:r>
            <a:r>
              <a:rPr lang="fr-FR" sz="1500" b="1" dirty="0">
                <a:solidFill>
                  <a:schemeClr val="bg1"/>
                </a:solidFill>
                <a:highlight>
                  <a:srgbClr val="0000FF"/>
                </a:highlight>
              </a:rPr>
              <a:t>A partir du </a:t>
            </a:r>
            <a:r>
              <a:rPr lang="fr-FR" sz="1500" b="1" dirty="0" smtClean="0">
                <a:solidFill>
                  <a:schemeClr val="bg1"/>
                </a:solidFill>
                <a:highlight>
                  <a:srgbClr val="0000FF"/>
                </a:highlight>
              </a:rPr>
              <a:t>1er juillet 2025 </a:t>
            </a:r>
            <a:r>
              <a:rPr lang="fr-FR" sz="1500" dirty="0"/>
              <a:t>: </a:t>
            </a:r>
            <a:r>
              <a:rPr lang="fr-FR" sz="1500" dirty="0">
                <a:solidFill>
                  <a:schemeClr val="tx1"/>
                </a:solidFill>
              </a:rPr>
              <a:t>les </a:t>
            </a:r>
            <a:r>
              <a:rPr lang="fr-FR" sz="1500" dirty="0" smtClean="0">
                <a:solidFill>
                  <a:schemeClr val="tx1"/>
                </a:solidFill>
              </a:rPr>
              <a:t>candidats n’ayant pas eu de proposition </a:t>
            </a:r>
            <a:r>
              <a:rPr lang="fr-FR" sz="1500" dirty="0">
                <a:solidFill>
                  <a:schemeClr val="tx1"/>
                </a:solidFill>
              </a:rPr>
              <a:t>peuvent solliciter depuis leur dossier </a:t>
            </a:r>
            <a:r>
              <a:rPr lang="fr-FR" sz="1500" b="1" dirty="0"/>
              <a:t>l’accompagnement de la Commission d’Accès à l’Enseignement Supérieur</a:t>
            </a:r>
            <a:r>
              <a:rPr lang="fr-FR" sz="1500" dirty="0"/>
              <a:t> </a:t>
            </a:r>
            <a:r>
              <a:rPr lang="fr-FR" sz="1500" b="1" dirty="0"/>
              <a:t>(CAES) </a:t>
            </a:r>
            <a:r>
              <a:rPr lang="fr-FR" sz="1500" dirty="0">
                <a:solidFill>
                  <a:schemeClr val="tx1"/>
                </a:solidFill>
              </a:rPr>
              <a:t>de leur académie : elle étudie leur dossier et les aide à trouver une formation au plus près de leur projet en fonction des places disponibles</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37</a:t>
            </a:fld>
            <a:endParaRPr lang="fr-FR"/>
          </a:p>
        </p:txBody>
      </p:sp>
      <p:sp>
        <p:nvSpPr>
          <p:cNvPr id="5" name="Rectangle à coins arrondis 4"/>
          <p:cNvSpPr/>
          <p:nvPr/>
        </p:nvSpPr>
        <p:spPr>
          <a:xfrm>
            <a:off x="5151863" y="86105"/>
            <a:ext cx="3613193"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smtClean="0">
                <a:solidFill>
                  <a:srgbClr val="000091"/>
                </a:solidFill>
                <a:latin typeface="Arial"/>
              </a:rPr>
              <a:t>Les solutions d’accompagnement</a:t>
            </a:r>
            <a:endParaRPr lang="fr-FR" sz="1400" b="1" kern="0" dirty="0">
              <a:solidFill>
                <a:srgbClr val="000091"/>
              </a:solidFill>
              <a:latin typeface="Arial"/>
            </a:endParaRPr>
          </a:p>
        </p:txBody>
      </p:sp>
    </p:spTree>
    <p:extLst>
      <p:ext uri="{BB962C8B-B14F-4D97-AF65-F5344CB8AC3E}">
        <p14:creationId xmlns="" xmlns:p14="http://schemas.microsoft.com/office/powerpoint/2010/main" val="20728534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400" dirty="0"/>
              <a:t>L’inscription administrative dans la formation choisie </a:t>
            </a:r>
          </a:p>
        </p:txBody>
      </p:sp>
      <p:sp>
        <p:nvSpPr>
          <p:cNvPr id="3" name="Espace réservé du contenu 2"/>
          <p:cNvSpPr>
            <a:spLocks noGrp="1"/>
          </p:cNvSpPr>
          <p:nvPr>
            <p:ph sz="quarter" idx="4294967295"/>
          </p:nvPr>
        </p:nvSpPr>
        <p:spPr>
          <a:xfrm>
            <a:off x="251520" y="1347614"/>
            <a:ext cx="8424000" cy="3312368"/>
          </a:xfrm>
        </p:spPr>
        <p:txBody>
          <a:bodyPr/>
          <a:lstStyle/>
          <a:p>
            <a:pPr lvl="0" algn="just"/>
            <a:r>
              <a:rPr lang="fr-FR" sz="1600" dirty="0">
                <a:solidFill>
                  <a:schemeClr val="tx1"/>
                </a:solidFill>
              </a:rPr>
              <a:t>Après</a:t>
            </a:r>
            <a:r>
              <a:rPr lang="fr-FR" sz="1600" dirty="0"/>
              <a:t> </a:t>
            </a:r>
            <a:r>
              <a:rPr lang="fr-FR" sz="1600" b="1" dirty="0"/>
              <a:t>avoir accepté définitivement la proposition d’admission de son choix et après avoir eu ses résultats au baccalauréat,</a:t>
            </a:r>
            <a:r>
              <a:rPr lang="fr-FR" sz="1600" dirty="0"/>
              <a:t> </a:t>
            </a:r>
            <a:r>
              <a:rPr lang="fr-FR" sz="1600" dirty="0">
                <a:solidFill>
                  <a:schemeClr val="tx1"/>
                </a:solidFill>
              </a:rPr>
              <a:t>le lycéen procède à son inscription administrative. </a:t>
            </a:r>
          </a:p>
          <a:p>
            <a:pPr lvl="0" algn="just"/>
            <a:endParaRPr lang="fr-FR" sz="800" dirty="0"/>
          </a:p>
          <a:p>
            <a:pPr algn="just"/>
            <a:r>
              <a:rPr lang="fr-FR" sz="1600" dirty="0">
                <a:solidFill>
                  <a:schemeClr val="tx1"/>
                </a:solidFill>
              </a:rPr>
              <a:t>L’inscription administrative se fait </a:t>
            </a:r>
            <a:r>
              <a:rPr lang="fr-FR" sz="1600" b="1" dirty="0"/>
              <a:t>directement auprès de l’établissement choisi </a:t>
            </a:r>
            <a:r>
              <a:rPr lang="fr-FR" sz="1600" dirty="0">
                <a:solidFill>
                  <a:schemeClr val="tx1"/>
                </a:solidFill>
              </a:rPr>
              <a:t>et pas sur Parcoursup.</a:t>
            </a:r>
          </a:p>
          <a:p>
            <a:pPr lvl="0"/>
            <a:endParaRPr lang="fr-FR" sz="800" b="1" dirty="0"/>
          </a:p>
          <a:p>
            <a:pPr lvl="0"/>
            <a:r>
              <a:rPr lang="fr-FR" sz="1600" b="1" dirty="0">
                <a:solidFill>
                  <a:schemeClr val="bg1"/>
                </a:solidFill>
                <a:highlight>
                  <a:srgbClr val="0000FF"/>
                </a:highlight>
              </a:rPr>
              <a:t>Les modalités d’inscription sont propres à chaque établissement : </a:t>
            </a:r>
          </a:p>
          <a:p>
            <a:pPr marL="285750" indent="-285750" algn="just">
              <a:buClr>
                <a:srgbClr val="ED7454"/>
              </a:buClr>
              <a:buFont typeface="Arial" panose="020B0604020202020204" pitchFamily="34" charset="0"/>
              <a:buChar char="•"/>
            </a:pPr>
            <a:r>
              <a:rPr lang="fr-FR" sz="1600" dirty="0">
                <a:solidFill>
                  <a:schemeClr val="tx1"/>
                </a:solidFill>
              </a:rPr>
              <a:t>Consulter les modalités</a:t>
            </a:r>
            <a:r>
              <a:rPr lang="fr-FR" sz="1600" dirty="0" smtClean="0">
                <a:solidFill>
                  <a:schemeClr val="tx1"/>
                </a:solidFill>
              </a:rPr>
              <a:t> </a:t>
            </a:r>
            <a:r>
              <a:rPr lang="fr-FR" sz="1600" dirty="0">
                <a:solidFill>
                  <a:schemeClr val="tx1"/>
                </a:solidFill>
              </a:rPr>
              <a:t>d’inscription indiquées dans le dossier candidat sur Parcoursup. </a:t>
            </a:r>
          </a:p>
          <a:p>
            <a:pPr marL="285750" indent="-285750" algn="just">
              <a:buClr>
                <a:srgbClr val="ED7454"/>
              </a:buClr>
              <a:buFont typeface="Arial" panose="020B0604020202020204" pitchFamily="34" charset="0"/>
              <a:buChar char="•"/>
            </a:pPr>
            <a:r>
              <a:rPr lang="fr-FR" sz="1600" b="1" u="sng" dirty="0"/>
              <a:t>Respecter la date limite indiquée.</a:t>
            </a:r>
            <a:r>
              <a:rPr lang="fr-FR" sz="1600" b="1" u="sng" dirty="0">
                <a:solidFill>
                  <a:schemeClr val="tx1"/>
                </a:solidFill>
              </a:rPr>
              <a:t> </a:t>
            </a:r>
          </a:p>
          <a:p>
            <a:pPr marL="285750" indent="-285750" algn="just">
              <a:buClr>
                <a:srgbClr val="ED7454"/>
              </a:buClr>
              <a:buFont typeface="Arial" panose="020B0604020202020204" pitchFamily="34" charset="0"/>
              <a:buChar char="•"/>
            </a:pPr>
            <a:r>
              <a:rPr lang="fr-FR" sz="1600" dirty="0">
                <a:solidFill>
                  <a:schemeClr val="tx1"/>
                </a:solidFill>
              </a:rPr>
              <a:t>Si le futur étudiant s’inscrit dans une formation en dehors de Parcoursup, il doit </a:t>
            </a:r>
            <a:r>
              <a:rPr lang="fr-FR" sz="1600" b="1" u="sng" dirty="0"/>
              <a:t>obligatoirement</a:t>
            </a:r>
            <a:r>
              <a:rPr lang="fr-FR" sz="1600" dirty="0">
                <a:solidFill>
                  <a:schemeClr val="tx1"/>
                </a:solidFill>
              </a:rPr>
              <a:t>  remettre une attestation de désinscription ou de non inscription sur Parcoursup qu’il télécharge </a:t>
            </a:r>
            <a:r>
              <a:rPr lang="fr-FR" sz="1600" dirty="0" smtClean="0">
                <a:solidFill>
                  <a:schemeClr val="tx1"/>
                </a:solidFill>
              </a:rPr>
              <a:t>via </a:t>
            </a:r>
            <a:r>
              <a:rPr lang="fr-FR" sz="1600" dirty="0">
                <a:solidFill>
                  <a:schemeClr val="tx1"/>
                </a:solidFill>
              </a:rPr>
              <a:t>la plateforme.</a:t>
            </a: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38</a:t>
            </a:fld>
            <a:endParaRPr lang="fr-FR"/>
          </a:p>
        </p:txBody>
      </p:sp>
      <p:sp>
        <p:nvSpPr>
          <p:cNvPr id="7" name="Rectangle à coins arrondis 6"/>
          <p:cNvSpPr/>
          <p:nvPr/>
        </p:nvSpPr>
        <p:spPr>
          <a:xfrm>
            <a:off x="5650706" y="86105"/>
            <a:ext cx="3114350"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Après le 4</a:t>
            </a:r>
            <a:r>
              <a:rPr lang="fr-FR" sz="1400" b="1" kern="0" dirty="0" smtClean="0">
                <a:solidFill>
                  <a:srgbClr val="000091"/>
                </a:solidFill>
                <a:latin typeface="Arial"/>
              </a:rPr>
              <a:t> </a:t>
            </a:r>
            <a:r>
              <a:rPr lang="fr-FR" sz="1400" b="1" kern="0" dirty="0">
                <a:solidFill>
                  <a:srgbClr val="000091"/>
                </a:solidFill>
                <a:latin typeface="Arial"/>
              </a:rPr>
              <a:t>juillet </a:t>
            </a:r>
            <a:r>
              <a:rPr lang="fr-FR" sz="1400" b="1" kern="0" dirty="0" smtClean="0">
                <a:solidFill>
                  <a:srgbClr val="000091"/>
                </a:solidFill>
                <a:latin typeface="Arial"/>
              </a:rPr>
              <a:t>2025</a:t>
            </a:r>
            <a:endParaRPr lang="fr-FR" sz="1400" b="1" kern="0" dirty="0">
              <a:solidFill>
                <a:srgbClr val="000091"/>
              </a:solidFill>
              <a:latin typeface="Arial"/>
            </a:endParaRPr>
          </a:p>
        </p:txBody>
      </p:sp>
    </p:spTree>
    <p:extLst>
      <p:ext uri="{BB962C8B-B14F-4D97-AF65-F5344CB8AC3E}">
        <p14:creationId xmlns="" xmlns:p14="http://schemas.microsoft.com/office/powerpoint/2010/main" val="4302576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2"/>
          <p:cNvSpPr>
            <a:spLocks noGrp="1"/>
          </p:cNvSpPr>
          <p:nvPr>
            <p:ph sz="quarter" idx="4294967295"/>
          </p:nvPr>
        </p:nvSpPr>
        <p:spPr>
          <a:xfrm>
            <a:off x="251520" y="843558"/>
            <a:ext cx="8298793" cy="3816424"/>
          </a:xfrm>
        </p:spPr>
        <p:txBody>
          <a:bodyPr>
            <a:noAutofit/>
          </a:bodyPr>
          <a:lstStyle/>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Prendre connaissance du calendrier 2025,</a:t>
            </a:r>
            <a:r>
              <a:rPr lang="fr-FR" sz="1400" b="1" dirty="0">
                <a:solidFill>
                  <a:schemeClr val="accent1"/>
                </a:solidFill>
              </a:rPr>
              <a:t> </a:t>
            </a:r>
            <a:r>
              <a:rPr lang="fr-FR" sz="1300" dirty="0">
                <a:solidFill>
                  <a:schemeClr val="accent1"/>
                </a:solidFill>
              </a:rPr>
              <a:t>des modalités de fonctionnement de la plateforme et des vidéos tutos pour vous familiariser avec la procédure ; utilisez les outils Parcoursup pour échanger, vous exercer (Quiz ; Règles d’or ; Faq ; Site d’entrainement de la phase d’admission)</a:t>
            </a:r>
          </a:p>
          <a:p>
            <a:pPr marL="285750" lvl="0" indent="-285750" defTabSz="457200">
              <a:spcBef>
                <a:spcPct val="20000"/>
              </a:spcBef>
              <a:spcAft>
                <a:spcPts val="0"/>
              </a:spcAft>
              <a:buClr>
                <a:srgbClr val="FF0000"/>
              </a:buClr>
              <a:buSzPct val="100000"/>
              <a:buFont typeface="Courier New" panose="02070309020205020404" pitchFamily="49" charset="0"/>
              <a:buChar char="o"/>
            </a:pPr>
            <a:endParaRPr lang="fr-FR" sz="1000" b="1" dirty="0"/>
          </a:p>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Anticipez, n’attendez pas la dernière minute pour préparer votre projet d’orientation </a:t>
            </a:r>
            <a:r>
              <a:rPr lang="fr-FR" sz="1400" dirty="0">
                <a:solidFill>
                  <a:schemeClr val="accent1"/>
                </a:solidFill>
              </a:rPr>
              <a:t>: </a:t>
            </a:r>
            <a:r>
              <a:rPr lang="fr-FR" sz="1300" dirty="0">
                <a:solidFill>
                  <a:schemeClr val="accent1"/>
                </a:solidFill>
              </a:rPr>
              <a:t>anticipez au lycée (Avenir(s) ; possibilité d’ouvrir un compte Parcoursup dès la 2nde) pour construire votre projet d’orientation progressivement, explorez la carte des formations, consultez les fiches des formations</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000" b="1" dirty="0">
              <a:solidFill>
                <a:schemeClr val="accent1"/>
              </a:solidFill>
            </a:endParaRPr>
          </a:p>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Faites les vœux pour des formations qui vous intéressent, ne vous autocensurez pas, pensez à diversifier vos vœux et évitez de ne formuler qu’un seul </a:t>
            </a:r>
            <a:r>
              <a:rPr lang="fr-FR" sz="1400" b="1" dirty="0" smtClean="0">
                <a:solidFill>
                  <a:schemeClr val="bg1"/>
                </a:solidFill>
                <a:highlight>
                  <a:srgbClr val="0000FF"/>
                </a:highlight>
              </a:rPr>
              <a:t>vœu : </a:t>
            </a:r>
          </a:p>
          <a:p>
            <a:pPr marL="285750" indent="-285750" algn="ctr" defTabSz="457200">
              <a:spcBef>
                <a:spcPct val="20000"/>
              </a:spcBef>
              <a:spcAft>
                <a:spcPts val="0"/>
              </a:spcAft>
              <a:buClr>
                <a:srgbClr val="FF0000"/>
              </a:buClr>
              <a:buSzPct val="100000"/>
            </a:pPr>
            <a:r>
              <a:rPr lang="fr-FR" sz="1300" b="1" dirty="0" smtClean="0">
                <a:solidFill>
                  <a:schemeClr val="accent1"/>
                </a:solidFill>
              </a:rPr>
              <a:t>alterner vœux d’ambition / vœux de raison  / vœux de précaution</a:t>
            </a:r>
            <a:endParaRPr lang="fr-FR" sz="1300" b="1" dirty="0">
              <a:solidFill>
                <a:schemeClr val="accent1"/>
              </a:solidFill>
            </a:endParaRPr>
          </a:p>
          <a:p>
            <a:pPr lvl="0" defTabSz="457200">
              <a:spcBef>
                <a:spcPct val="20000"/>
              </a:spcBef>
              <a:spcAft>
                <a:spcPts val="0"/>
              </a:spcAft>
              <a:buClr>
                <a:srgbClr val="FF0000"/>
              </a:buClr>
              <a:buSzPct val="100000"/>
            </a:pPr>
            <a:endParaRPr lang="fr-FR" sz="1000" b="1" dirty="0"/>
          </a:p>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Ne restez pas seuls avec vos questions </a:t>
            </a:r>
            <a:r>
              <a:rPr lang="fr-FR" sz="1400" dirty="0">
                <a:solidFill>
                  <a:schemeClr val="accent1"/>
                </a:solidFill>
              </a:rPr>
              <a:t>: </a:t>
            </a:r>
            <a:r>
              <a:rPr lang="fr-FR" sz="1300" dirty="0">
                <a:solidFill>
                  <a:schemeClr val="accent1"/>
                </a:solidFill>
              </a:rPr>
              <a:t>échangez au lycée et profiter des rencontres avec les enseignants et étudiants du supérieur : </a:t>
            </a:r>
            <a:r>
              <a:rPr lang="fr-FR" sz="1300" dirty="0" err="1">
                <a:solidFill>
                  <a:schemeClr val="accent1"/>
                </a:solidFill>
              </a:rPr>
              <a:t>Lives</a:t>
            </a:r>
            <a:r>
              <a:rPr lang="fr-FR" sz="1300" dirty="0">
                <a:solidFill>
                  <a:schemeClr val="accent1"/>
                </a:solidFill>
              </a:rPr>
              <a:t> Parcoursup, journées portes ouvertes, étudiants ambassadeurs</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000" b="1" dirty="0">
              <a:solidFill>
                <a:schemeClr val="accent1"/>
              </a:solidFill>
            </a:endParaRPr>
          </a:p>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Préparez vous pour la phase d’admission </a:t>
            </a:r>
            <a:r>
              <a:rPr lang="fr-FR" sz="1400" dirty="0">
                <a:solidFill>
                  <a:schemeClr val="accent1"/>
                </a:solidFill>
              </a:rPr>
              <a:t>: </a:t>
            </a:r>
            <a:r>
              <a:rPr lang="fr-FR" sz="1300" dirty="0">
                <a:solidFill>
                  <a:schemeClr val="accent1"/>
                </a:solidFill>
              </a:rPr>
              <a:t>la phase d’admission va vite, vous devrez répondre aux propositions … alors préparez-vous à faire un choix.. </a:t>
            </a:r>
          </a:p>
          <a:p>
            <a:pPr marL="269875" defTabSz="457200">
              <a:spcBef>
                <a:spcPts val="600"/>
              </a:spcBef>
              <a:spcAft>
                <a:spcPts val="0"/>
              </a:spcAft>
              <a:buClr>
                <a:srgbClr val="FF0000"/>
              </a:buClr>
              <a:buSzPct val="100000"/>
            </a:pPr>
            <a:r>
              <a:rPr lang="fr-FR" sz="1300" b="1" dirty="0">
                <a:solidFill>
                  <a:schemeClr val="accent1"/>
                </a:solidFill>
              </a:rPr>
              <a:t>Mais rassurez-vous, Parcoursup n’est qu’une première étape</a:t>
            </a:r>
            <a:r>
              <a:rPr lang="fr-FR" sz="1300" dirty="0">
                <a:solidFill>
                  <a:schemeClr val="accent1"/>
                </a:solidFill>
              </a:rPr>
              <a:t>… </a:t>
            </a:r>
            <a:r>
              <a:rPr lang="fr-FR" sz="1300" b="1" dirty="0">
                <a:solidFill>
                  <a:schemeClr val="accent1"/>
                </a:solidFill>
              </a:rPr>
              <a:t>vous avez le droit de vous réorienter !</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solidFill>
                <a:schemeClr val="bg1"/>
              </a:solidFill>
              <a:highlight>
                <a:srgbClr val="0000FF"/>
              </a:highlight>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39</a:t>
            </a:fld>
            <a:endParaRPr lang="fr-FR" dirty="0"/>
          </a:p>
        </p:txBody>
      </p:sp>
      <p:sp>
        <p:nvSpPr>
          <p:cNvPr id="2" name="Rectangle à coins arrondis 6">
            <a:extLst>
              <a:ext uri="{FF2B5EF4-FFF2-40B4-BE49-F238E27FC236}">
                <a16:creationId xmlns="" xmlns:a16="http://schemas.microsoft.com/office/drawing/2014/main" id="{4D9B403D-F714-00AA-FEC6-DBD78B8CC4BE}"/>
              </a:ext>
            </a:extLst>
          </p:cNvPr>
          <p:cNvSpPr/>
          <p:nvPr/>
        </p:nvSpPr>
        <p:spPr>
          <a:xfrm>
            <a:off x="4211960" y="195486"/>
            <a:ext cx="4464497"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5 conseils pour aborder sereinement Parcoursup</a:t>
            </a:r>
          </a:p>
        </p:txBody>
      </p:sp>
    </p:spTree>
    <p:extLst>
      <p:ext uri="{BB962C8B-B14F-4D97-AF65-F5344CB8AC3E}">
        <p14:creationId xmlns="" xmlns:p14="http://schemas.microsoft.com/office/powerpoint/2010/main" val="1625524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CBB24556-11AB-42C2-A8FF-9BBF4A8112B4}" type="datetime1">
              <a:rPr lang="fr-FR" cap="all" smtClean="0"/>
              <a:pPr algn="r"/>
              <a:t>27/01/2025</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4</a:t>
            </a:fld>
            <a:endParaRPr lang="fr-FR" dirty="0"/>
          </a:p>
        </p:txBody>
      </p:sp>
      <p:pic>
        <p:nvPicPr>
          <p:cNvPr id="2" name="Imag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 xmlns:p14="http://schemas.microsoft.com/office/powerpoint/2010/main" val="11091531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65833" y="1707654"/>
            <a:ext cx="8298792" cy="3024336"/>
          </a:xfrm>
        </p:spPr>
        <p:txBody>
          <a:bodyPr>
            <a:normAutofit fontScale="85000" lnSpcReduction="20000"/>
          </a:bodyPr>
          <a:lstStyle/>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Le numéro vert </a:t>
            </a:r>
            <a:r>
              <a:rPr lang="fr-FR" sz="2000" dirty="0">
                <a:solidFill>
                  <a:schemeClr val="accent1"/>
                </a:solidFill>
              </a:rPr>
              <a:t>:  </a:t>
            </a:r>
            <a:r>
              <a:rPr lang="fr-FR" sz="2000" b="1" dirty="0">
                <a:solidFill>
                  <a:schemeClr val="accent1"/>
                </a:solidFill>
              </a:rPr>
              <a:t>0 800 400 070 </a:t>
            </a:r>
            <a:br>
              <a:rPr lang="fr-FR" sz="2000" b="1" dirty="0">
                <a:solidFill>
                  <a:schemeClr val="accent1"/>
                </a:solidFill>
              </a:rPr>
            </a:br>
            <a:r>
              <a:rPr lang="fr-FR" sz="1200" i="1" dirty="0">
                <a:solidFill>
                  <a:schemeClr val="accent1"/>
                </a:solidFill>
              </a:rPr>
              <a:t>(en complément du numéro vert accessible depuis l’Outre-mer et l’étranger, des numéros spécifiques pour l’Outre-mer indiqués sur le site parcoursup.gouv.fr)</a:t>
            </a:r>
            <a:br>
              <a:rPr lang="fr-FR" sz="1200" i="1" dirty="0">
                <a:solidFill>
                  <a:schemeClr val="accent1"/>
                </a:solidFill>
              </a:rPr>
            </a:br>
            <a:endParaRPr lang="fr-FR" sz="1200" i="1" dirty="0">
              <a:solidFill>
                <a:schemeClr val="accent1"/>
              </a:solidFill>
            </a:endParaRPr>
          </a:p>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 La messagerie contact </a:t>
            </a:r>
            <a:r>
              <a:rPr lang="fr-FR" sz="1600" dirty="0">
                <a:solidFill>
                  <a:schemeClr val="accent1"/>
                </a:solidFill>
              </a:rPr>
              <a:t>depuis le dossier Parcoursup</a:t>
            </a:r>
            <a:br>
              <a:rPr lang="fr-FR" sz="1600" dirty="0">
                <a:solidFill>
                  <a:schemeClr val="accent1"/>
                </a:solidFill>
              </a:rPr>
            </a:br>
            <a:endParaRPr lang="fr-FR" sz="1600" dirty="0">
              <a:solidFill>
                <a:schemeClr val="accent1"/>
              </a:solidFill>
            </a:endParaRPr>
          </a:p>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Les réseaux sociaux (Instagram, X, Facebook)</a:t>
            </a:r>
            <a:r>
              <a:rPr lang="fr-FR" sz="1600" dirty="0">
                <a:solidFill>
                  <a:schemeClr val="accent1"/>
                </a:solidFill>
              </a:rPr>
              <a:t> pour suivre l’actualité de Parcoursup et recevoir des </a:t>
            </a:r>
            <a:r>
              <a:rPr lang="fr-FR" sz="1600" dirty="0" smtClean="0">
                <a:solidFill>
                  <a:schemeClr val="accent1"/>
                </a:solidFill>
              </a:rPr>
              <a:t>conseils</a:t>
            </a:r>
          </a:p>
          <a:p>
            <a:pPr marL="285750" lvl="0" indent="-285750" defTabSz="457200">
              <a:spcBef>
                <a:spcPct val="20000"/>
              </a:spcBef>
              <a:spcAft>
                <a:spcPts val="0"/>
              </a:spcAft>
              <a:buClr>
                <a:srgbClr val="FF0000"/>
              </a:buClr>
              <a:buSzPct val="100000"/>
              <a:buFont typeface="Courier New" panose="02070309020205020404" pitchFamily="49" charset="0"/>
              <a:buChar char="o"/>
            </a:pPr>
            <a:endParaRPr lang="fr-FR" sz="1600" dirty="0">
              <a:solidFill>
                <a:schemeClr val="accent1"/>
              </a:solidFill>
            </a:endParaRPr>
          </a:p>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smtClean="0">
                <a:solidFill>
                  <a:schemeClr val="bg1"/>
                </a:solidFill>
                <a:highlight>
                  <a:srgbClr val="0000FF"/>
                </a:highlight>
              </a:rPr>
              <a:t>Le canal d’actualité Parcoursup info sur </a:t>
            </a:r>
            <a:r>
              <a:rPr lang="fr-FR" sz="1400" b="1" dirty="0" err="1" smtClean="0">
                <a:solidFill>
                  <a:schemeClr val="bg1"/>
                </a:solidFill>
                <a:highlight>
                  <a:srgbClr val="0000FF"/>
                </a:highlight>
              </a:rPr>
              <a:t>Whatsapp</a:t>
            </a:r>
            <a:r>
              <a:rPr lang="fr-FR" sz="1600" dirty="0" smtClean="0">
                <a:solidFill>
                  <a:schemeClr val="accent1"/>
                </a:solidFill>
              </a:rPr>
              <a:t> </a:t>
            </a:r>
            <a:r>
              <a:rPr lang="fr-FR" sz="1600" dirty="0">
                <a:solidFill>
                  <a:schemeClr val="accent1"/>
                </a:solidFill>
              </a:rPr>
              <a:t>pour être informés des dates clés, des informations pratiques et des outils essentiels pour réussir son orientation post bac. </a:t>
            </a:r>
            <a:endParaRPr lang="fr-FR" sz="1600" dirty="0" smtClean="0">
              <a:solidFill>
                <a:schemeClr val="accent1"/>
              </a:solidFill>
            </a:endParaRPr>
          </a:p>
          <a:p>
            <a:pPr marL="268288" defTabSz="457200">
              <a:spcBef>
                <a:spcPct val="20000"/>
              </a:spcBef>
              <a:spcAft>
                <a:spcPts val="0"/>
              </a:spcAft>
              <a:buClr>
                <a:srgbClr val="FF0000"/>
              </a:buClr>
              <a:buSzPct val="100000"/>
            </a:pPr>
            <a:r>
              <a:rPr lang="fr-FR" sz="1500" i="1" smtClean="0">
                <a:solidFill>
                  <a:schemeClr val="accent1"/>
                </a:solidFill>
              </a:rPr>
              <a:t>Pensez à activer </a:t>
            </a:r>
            <a:r>
              <a:rPr lang="fr-FR" sz="1500" i="1" dirty="0">
                <a:solidFill>
                  <a:schemeClr val="accent1"/>
                </a:solidFill>
              </a:rPr>
              <a:t>les notifications pour recevoir toutes les informations. </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600" dirty="0">
              <a:solidFill>
                <a:schemeClr val="accent1"/>
              </a:solidFill>
            </a:endParaRPr>
          </a:p>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Des tutos vidéos, des quiz et une Faq très riche </a:t>
            </a:r>
            <a:r>
              <a:rPr lang="fr-FR" sz="1400" b="1" dirty="0" smtClean="0">
                <a:solidFill>
                  <a:schemeClr val="bg1"/>
                </a:solidFill>
                <a:highlight>
                  <a:srgbClr val="0000FF"/>
                </a:highlight>
              </a:rPr>
              <a:t>(avec un moteur de recherche intégré)</a:t>
            </a:r>
            <a:r>
              <a:rPr lang="fr-FR" sz="1600" b="1" dirty="0">
                <a:solidFill>
                  <a:schemeClr val="accent1"/>
                </a:solidFill>
                <a:highlight>
                  <a:srgbClr val="FFFF00"/>
                </a:highlight>
              </a:rPr>
              <a:t/>
            </a:r>
            <a:br>
              <a:rPr lang="fr-FR" sz="1600" b="1" dirty="0">
                <a:solidFill>
                  <a:schemeClr val="accent1"/>
                </a:solidFill>
                <a:highlight>
                  <a:srgbClr val="FFFF00"/>
                </a:highlight>
              </a:rPr>
            </a:br>
            <a:endParaRPr lang="fr-FR" sz="1600" b="1" dirty="0">
              <a:solidFill>
                <a:schemeClr val="accent1"/>
              </a:solidFill>
              <a:highlight>
                <a:srgbClr val="FFFF00"/>
              </a:highlight>
            </a:endParaRPr>
          </a:p>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Un site d’entrainement </a:t>
            </a:r>
            <a:r>
              <a:rPr lang="fr-FR" sz="1600" dirty="0">
                <a:solidFill>
                  <a:schemeClr val="accent1"/>
                </a:solidFill>
              </a:rPr>
              <a:t>pour vous préparer à la phase d’admission</a:t>
            </a: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40</a:t>
            </a:fld>
            <a:endParaRPr lang="fr-FR"/>
          </a:p>
        </p:txBody>
      </p:sp>
      <p:sp>
        <p:nvSpPr>
          <p:cNvPr id="2" name="Titre 1">
            <a:extLst>
              <a:ext uri="{FF2B5EF4-FFF2-40B4-BE49-F238E27FC236}">
                <a16:creationId xmlns="" xmlns:a16="http://schemas.microsoft.com/office/drawing/2014/main" id="{A5461032-1F5C-ACC1-87D6-C7839507DA50}"/>
              </a:ext>
            </a:extLst>
          </p:cNvPr>
          <p:cNvSpPr>
            <a:spLocks noGrp="1"/>
          </p:cNvSpPr>
          <p:nvPr>
            <p:ph type="title"/>
          </p:nvPr>
        </p:nvSpPr>
        <p:spPr>
          <a:xfrm>
            <a:off x="455713" y="915566"/>
            <a:ext cx="8208912" cy="663637"/>
          </a:xfrm>
        </p:spPr>
        <p:txBody>
          <a:bodyPr/>
          <a:lstStyle/>
          <a:p>
            <a:r>
              <a:rPr lang="fr-FR" sz="2200" dirty="0"/>
              <a:t>Des services </a:t>
            </a:r>
            <a:r>
              <a:rPr lang="fr-FR" sz="2200"/>
              <a:t>pour vous </a:t>
            </a:r>
            <a:r>
              <a:rPr lang="fr-FR" sz="2200" dirty="0"/>
              <a:t>aider et répondre à vos questions tout au long de la procédure</a:t>
            </a:r>
          </a:p>
        </p:txBody>
      </p:sp>
    </p:spTree>
    <p:extLst>
      <p:ext uri="{BB962C8B-B14F-4D97-AF65-F5344CB8AC3E}">
        <p14:creationId xmlns="" xmlns:p14="http://schemas.microsoft.com/office/powerpoint/2010/main" val="17378280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23528" y="1355355"/>
            <a:ext cx="8208912" cy="3687894"/>
          </a:xfrm>
        </p:spPr>
        <p:txBody>
          <a:bodyPr>
            <a:noAutofit/>
          </a:bodyPr>
          <a:lstStyle/>
          <a:p>
            <a:pPr marL="285750" indent="-285750">
              <a:buFont typeface="Courier New" panose="02070309020205020404" pitchFamily="49" charset="0"/>
              <a:buChar char="o"/>
            </a:pPr>
            <a:r>
              <a:rPr lang="fr-FR" sz="1400" b="1" dirty="0">
                <a:solidFill>
                  <a:schemeClr val="bg1"/>
                </a:solidFill>
                <a:highlight>
                  <a:srgbClr val="0000FF"/>
                </a:highlight>
              </a:rPr>
              <a:t>Bourse sur critères sociaux </a:t>
            </a:r>
            <a:r>
              <a:rPr lang="fr-FR" sz="1400" dirty="0">
                <a:solidFill>
                  <a:schemeClr val="accent1"/>
                </a:solidFill>
              </a:rPr>
              <a:t>: vous pouvez faire une demande de bourse et/ou de logement en créant votre dossier social étudiant (DSE) via le portail </a:t>
            </a:r>
            <a:r>
              <a:rPr lang="fr-FR" sz="1400" dirty="0">
                <a:solidFill>
                  <a:schemeClr val="accent1"/>
                </a:solidFill>
                <a:hlinkClick r:id="rId2"/>
              </a:rPr>
              <a:t>messervices.etudiant.gouv.fr</a:t>
            </a:r>
            <a:r>
              <a:rPr lang="fr-FR" sz="1400" dirty="0">
                <a:solidFill>
                  <a:schemeClr val="accent1"/>
                </a:solidFill>
              </a:rPr>
              <a:t> . </a:t>
            </a:r>
          </a:p>
          <a:p>
            <a:pPr marL="269875"/>
            <a:r>
              <a:rPr lang="fr-FR" sz="1400" dirty="0">
                <a:solidFill>
                  <a:schemeClr val="accent1"/>
                </a:solidFill>
              </a:rPr>
              <a:t>Vous pouvez calculer vos droits à la bourse via </a:t>
            </a:r>
            <a:r>
              <a:rPr lang="fr-FR" sz="1400" dirty="0">
                <a:solidFill>
                  <a:schemeClr val="accent1"/>
                </a:solidFill>
                <a:hlinkClick r:id="rId3"/>
              </a:rPr>
              <a:t>lescrous.fr/nos-services/simulateur-de-bourse</a:t>
            </a:r>
            <a:r>
              <a:rPr lang="fr-FR" sz="1400" dirty="0">
                <a:solidFill>
                  <a:schemeClr val="accent1"/>
                </a:solidFill>
              </a:rPr>
              <a:t> </a:t>
            </a:r>
            <a:br>
              <a:rPr lang="fr-FR" sz="1400" dirty="0">
                <a:solidFill>
                  <a:schemeClr val="accent1"/>
                </a:solidFill>
              </a:rPr>
            </a:br>
            <a:endParaRPr lang="fr-FR" sz="1400" dirty="0">
              <a:solidFill>
                <a:schemeClr val="accent1"/>
              </a:solidFill>
            </a:endParaRPr>
          </a:p>
          <a:p>
            <a:pPr marL="285750" indent="-285750">
              <a:buFont typeface="Courier New" panose="02070309020205020404" pitchFamily="49" charset="0"/>
              <a:buChar char="o"/>
            </a:pPr>
            <a:r>
              <a:rPr lang="fr-FR" sz="1400" b="1" dirty="0">
                <a:solidFill>
                  <a:schemeClr val="bg1"/>
                </a:solidFill>
                <a:highlight>
                  <a:srgbClr val="0000FF"/>
                </a:highlight>
              </a:rPr>
              <a:t>Aide à la mobilité </a:t>
            </a:r>
            <a:r>
              <a:rPr lang="fr-FR" sz="1400" dirty="0">
                <a:solidFill>
                  <a:schemeClr val="accent1"/>
                </a:solidFill>
              </a:rPr>
              <a:t>: Parcoursup propose une aide à la mobilité de 500 € pour les lycéens boursiers qui étudieront dans un établissement situé en dehors de leur académie de résidence. </a:t>
            </a:r>
          </a:p>
          <a:p>
            <a:pPr marL="285750" indent="-285750">
              <a:buFont typeface="Courier New" panose="02070309020205020404" pitchFamily="49" charset="0"/>
              <a:buChar char="o"/>
            </a:pPr>
            <a:endParaRPr lang="fr-FR" sz="1400" b="1" dirty="0">
              <a:solidFill>
                <a:schemeClr val="accent1"/>
              </a:solidFill>
              <a:highlight>
                <a:srgbClr val="0000FF"/>
              </a:highlight>
            </a:endParaRPr>
          </a:p>
          <a:p>
            <a:pPr marL="285750" indent="-285750">
              <a:buFont typeface="Courier New" panose="02070309020205020404" pitchFamily="49" charset="0"/>
              <a:buChar char="o"/>
            </a:pPr>
            <a:r>
              <a:rPr lang="fr-FR" sz="1400" b="1" dirty="0">
                <a:solidFill>
                  <a:schemeClr val="bg1"/>
                </a:solidFill>
                <a:highlight>
                  <a:srgbClr val="0000FF"/>
                </a:highlight>
              </a:rPr>
              <a:t>Logement en résidence universitaire </a:t>
            </a:r>
            <a:r>
              <a:rPr lang="fr-FR" sz="1400" dirty="0">
                <a:solidFill>
                  <a:schemeClr val="accent1"/>
                </a:solidFill>
              </a:rPr>
              <a:t>: pour vous aider dans votre recherche, consultez le site </a:t>
            </a:r>
            <a:r>
              <a:rPr lang="fr-FR" sz="1400" dirty="0">
                <a:solidFill>
                  <a:schemeClr val="accent1"/>
                </a:solidFill>
                <a:hlinkClick r:id="rId4"/>
              </a:rPr>
              <a:t>trouverunlogement.lescrous.fr</a:t>
            </a:r>
            <a:r>
              <a:rPr lang="fr-FR" sz="1400" dirty="0">
                <a:solidFill>
                  <a:schemeClr val="accent1"/>
                </a:solidFill>
              </a:rPr>
              <a:t> . Pour toute question, une FAQ est proposée sur etudiant.gouv.fr </a:t>
            </a:r>
            <a:br>
              <a:rPr lang="fr-FR" sz="1400" dirty="0">
                <a:solidFill>
                  <a:schemeClr val="accent1"/>
                </a:solidFill>
              </a:rPr>
            </a:br>
            <a:endParaRPr lang="fr-FR" sz="1400" dirty="0">
              <a:solidFill>
                <a:schemeClr val="accent1"/>
              </a:solidFill>
            </a:endParaRPr>
          </a:p>
          <a:p>
            <a:pPr marL="285750" indent="-285750">
              <a:buFont typeface="Courier New" panose="02070309020205020404" pitchFamily="49" charset="0"/>
              <a:buChar char="o"/>
            </a:pPr>
            <a:r>
              <a:rPr lang="fr-FR" sz="1400" b="1" dirty="0">
                <a:solidFill>
                  <a:schemeClr val="bg1"/>
                </a:solidFill>
                <a:highlight>
                  <a:srgbClr val="0000FF"/>
                </a:highlight>
              </a:rPr>
              <a:t>Santé </a:t>
            </a:r>
            <a:r>
              <a:rPr lang="fr-FR" sz="1400" dirty="0">
                <a:solidFill>
                  <a:schemeClr val="accent1"/>
                </a:solidFill>
              </a:rPr>
              <a:t>: pour rappel, vous êtes automatiquement affilié au régime général de la sécurité sociale. </a:t>
            </a:r>
          </a:p>
          <a:p>
            <a:pPr marL="269875"/>
            <a:r>
              <a:rPr lang="fr-FR" sz="1400" dirty="0">
                <a:solidFill>
                  <a:schemeClr val="accent1"/>
                </a:solidFill>
              </a:rPr>
              <a:t>Vous pouvez évaluer votre droit à la Complémentaire santé solidaire et à d’autres prestations sociales depuis le site </a:t>
            </a:r>
            <a:r>
              <a:rPr lang="fr-FR" sz="1400" dirty="0">
                <a:solidFill>
                  <a:schemeClr val="accent1"/>
                </a:solidFill>
                <a:hlinkClick r:id="rId5"/>
              </a:rPr>
              <a:t>mesdroitssociaux.gouv.fr</a:t>
            </a:r>
            <a:r>
              <a:rPr lang="fr-FR" sz="1400" dirty="0">
                <a:solidFill>
                  <a:schemeClr val="accent1"/>
                </a:solidFill>
              </a:rPr>
              <a:t> </a:t>
            </a: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41</a:t>
            </a:fld>
            <a:endParaRPr lang="fr-FR"/>
          </a:p>
        </p:txBody>
      </p:sp>
      <p:sp>
        <p:nvSpPr>
          <p:cNvPr id="2" name="Titre 1">
            <a:extLst>
              <a:ext uri="{FF2B5EF4-FFF2-40B4-BE49-F238E27FC236}">
                <a16:creationId xmlns="" xmlns:a16="http://schemas.microsoft.com/office/drawing/2014/main" id="{A5461032-1F5C-ACC1-87D6-C7839507DA50}"/>
              </a:ext>
            </a:extLst>
          </p:cNvPr>
          <p:cNvSpPr>
            <a:spLocks noGrp="1"/>
          </p:cNvSpPr>
          <p:nvPr>
            <p:ph type="title"/>
          </p:nvPr>
        </p:nvSpPr>
        <p:spPr>
          <a:xfrm>
            <a:off x="512485" y="907803"/>
            <a:ext cx="8208912" cy="663637"/>
          </a:xfrm>
        </p:spPr>
        <p:txBody>
          <a:bodyPr/>
          <a:lstStyle/>
          <a:p>
            <a:r>
              <a:rPr lang="fr-FR" sz="2200" dirty="0"/>
              <a:t>Pensez aussi à préparer votre future vie d’étudiant(e)</a:t>
            </a:r>
          </a:p>
        </p:txBody>
      </p:sp>
    </p:spTree>
    <p:extLst>
      <p:ext uri="{BB962C8B-B14F-4D97-AF65-F5344CB8AC3E}">
        <p14:creationId xmlns="" xmlns:p14="http://schemas.microsoft.com/office/powerpoint/2010/main" val="37029268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5EC3D008-DD61-4C4F-93BD-9E371E593F35}" type="datetime1">
              <a:rPr lang="fr-FR" smtClean="0"/>
              <a:pPr/>
              <a:t>27/01/2025</a:t>
            </a:fld>
            <a:endParaRPr lang="fr-FR" dirty="0"/>
          </a:p>
        </p:txBody>
      </p:sp>
      <p:sp>
        <p:nvSpPr>
          <p:cNvPr id="9" name="Espace réservé du numéro de diapositive 8"/>
          <p:cNvSpPr>
            <a:spLocks noGrp="1"/>
          </p:cNvSpPr>
          <p:nvPr>
            <p:ph type="sldNum" sz="quarter" idx="12"/>
          </p:nvPr>
        </p:nvSpPr>
        <p:spPr/>
        <p:txBody>
          <a:bodyPr/>
          <a:lstStyle/>
          <a:p>
            <a:fld id="{10C140CD-8AED-46FF-A9A2-77308F3F39AE}" type="slidenum">
              <a:rPr lang="fr-FR" smtClean="0"/>
              <a:pPr/>
              <a:t>42</a:t>
            </a:fld>
            <a:endParaRPr lang="fr-FR" dirty="0"/>
          </a:p>
        </p:txBody>
      </p:sp>
      <p:sp>
        <p:nvSpPr>
          <p:cNvPr id="6" name="Titre 5"/>
          <p:cNvSpPr>
            <a:spLocks noGrp="1"/>
          </p:cNvSpPr>
          <p:nvPr>
            <p:ph type="title"/>
          </p:nvPr>
        </p:nvSpPr>
        <p:spPr/>
        <p:txBody>
          <a:bodyPr/>
          <a:lstStyle/>
          <a:p>
            <a:r>
              <a:rPr lang="fr-FR" dirty="0"/>
              <a:t>w</a:t>
            </a:r>
          </a:p>
        </p:txBody>
      </p:sp>
    </p:spTree>
    <p:extLst>
      <p:ext uri="{BB962C8B-B14F-4D97-AF65-F5344CB8AC3E}">
        <p14:creationId xmlns="" xmlns:p14="http://schemas.microsoft.com/office/powerpoint/2010/main" val="1723917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1900" dirty="0" smtClean="0">
                <a:solidFill>
                  <a:srgbClr val="000091"/>
                </a:solidFill>
              </a:rPr>
              <a:t>L’accompagnement </a:t>
            </a:r>
            <a:r>
              <a:rPr lang="fr-FR" sz="1900" dirty="0">
                <a:solidFill>
                  <a:srgbClr val="000091"/>
                </a:solidFill>
              </a:rPr>
              <a:t>au </a:t>
            </a:r>
            <a:r>
              <a:rPr lang="fr-FR" sz="1900" dirty="0" smtClean="0">
                <a:solidFill>
                  <a:srgbClr val="000091"/>
                </a:solidFill>
              </a:rPr>
              <a:t>sein de votre lycée : des acteurs, des temps forts et des outils pour vous aider à </a:t>
            </a:r>
            <a:r>
              <a:rPr lang="fr-FR" sz="1900" dirty="0">
                <a:solidFill>
                  <a:srgbClr val="000091"/>
                </a:solidFill>
              </a:rPr>
              <a:t>élaborer </a:t>
            </a:r>
            <a:r>
              <a:rPr lang="fr-FR" sz="1900" dirty="0" smtClean="0">
                <a:solidFill>
                  <a:srgbClr val="000091"/>
                </a:solidFill>
              </a:rPr>
              <a:t>votre </a:t>
            </a:r>
            <a:r>
              <a:rPr lang="fr-FR" sz="1900" dirty="0">
                <a:solidFill>
                  <a:srgbClr val="000091"/>
                </a:solidFill>
              </a:rPr>
              <a:t>projet d’orientation </a:t>
            </a:r>
          </a:p>
        </p:txBody>
      </p:sp>
      <p:sp>
        <p:nvSpPr>
          <p:cNvPr id="3" name="Espace réservé du contenu 2"/>
          <p:cNvSpPr>
            <a:spLocks noGrp="1"/>
          </p:cNvSpPr>
          <p:nvPr>
            <p:ph sz="quarter" idx="4294967295"/>
          </p:nvPr>
        </p:nvSpPr>
        <p:spPr>
          <a:xfrm>
            <a:off x="342336" y="1619999"/>
            <a:ext cx="8424000" cy="3046785"/>
          </a:xfrm>
        </p:spPr>
        <p:txBody>
          <a:bodyPr/>
          <a:lstStyle/>
          <a:p>
            <a:pPr marL="285750" indent="-285750">
              <a:spcAft>
                <a:spcPts val="1200"/>
              </a:spcAft>
              <a:buClr>
                <a:srgbClr val="ED7454"/>
              </a:buClr>
              <a:buFont typeface="Arial" panose="020B0604020202020204" pitchFamily="34" charset="0"/>
              <a:buChar char="•"/>
            </a:pPr>
            <a:r>
              <a:rPr lang="fr-FR" sz="1600" b="1" dirty="0">
                <a:solidFill>
                  <a:schemeClr val="bg1"/>
                </a:solidFill>
                <a:highlight>
                  <a:srgbClr val="0000FF"/>
                </a:highlight>
              </a:rPr>
              <a:t>2 professeurs principaux en terminale</a:t>
            </a:r>
            <a:r>
              <a:rPr lang="fr-FR" sz="1600" b="1" dirty="0"/>
              <a:t> </a:t>
            </a:r>
            <a:r>
              <a:rPr lang="fr-FR" sz="1600" dirty="0">
                <a:solidFill>
                  <a:schemeClr val="tx1"/>
                </a:solidFill>
              </a:rPr>
              <a:t>pour un suivi personnalisé </a:t>
            </a:r>
            <a:endParaRPr lang="fr-FR" sz="1600" dirty="0" smtClean="0">
              <a:solidFill>
                <a:schemeClr val="tx1"/>
              </a:solidFill>
            </a:endParaRPr>
          </a:p>
          <a:p>
            <a:pPr marL="285750" indent="-285750">
              <a:spcAft>
                <a:spcPts val="1200"/>
              </a:spcAft>
              <a:buClr>
                <a:srgbClr val="ED7454"/>
              </a:buClr>
              <a:buFont typeface="Arial" panose="020B0604020202020204" pitchFamily="34" charset="0"/>
              <a:buChar char="•"/>
            </a:pPr>
            <a:r>
              <a:rPr lang="fr-FR" sz="1600" b="1" dirty="0" smtClean="0">
                <a:solidFill>
                  <a:schemeClr val="bg1"/>
                </a:solidFill>
                <a:highlight>
                  <a:srgbClr val="0000FF"/>
                </a:highlight>
              </a:rPr>
              <a:t>2 psychologues </a:t>
            </a:r>
            <a:r>
              <a:rPr lang="fr-FR" sz="1600" b="1" dirty="0">
                <a:solidFill>
                  <a:schemeClr val="bg1"/>
                </a:solidFill>
                <a:highlight>
                  <a:srgbClr val="0000FF"/>
                </a:highlight>
              </a:rPr>
              <a:t>de </a:t>
            </a:r>
            <a:r>
              <a:rPr lang="fr-FR" sz="1600" b="1" dirty="0" smtClean="0">
                <a:solidFill>
                  <a:schemeClr val="bg1"/>
                </a:solidFill>
                <a:highlight>
                  <a:srgbClr val="0000FF"/>
                </a:highlight>
              </a:rPr>
              <a:t>l’Éducation </a:t>
            </a:r>
            <a:r>
              <a:rPr lang="fr-FR" sz="1600" b="1" dirty="0">
                <a:solidFill>
                  <a:schemeClr val="bg1"/>
                </a:solidFill>
                <a:highlight>
                  <a:srgbClr val="0000FF"/>
                </a:highlight>
              </a:rPr>
              <a:t>nationale </a:t>
            </a:r>
          </a:p>
          <a:p>
            <a:pPr marL="285750" indent="-285750">
              <a:buClr>
                <a:srgbClr val="ED7454"/>
              </a:buClr>
              <a:buFont typeface="Arial" panose="020B0604020202020204" pitchFamily="34" charset="0"/>
              <a:buChar char="•"/>
            </a:pPr>
            <a:r>
              <a:rPr lang="fr-FR" sz="1600" dirty="0" smtClean="0">
                <a:solidFill>
                  <a:schemeClr val="tx1"/>
                </a:solidFill>
              </a:rPr>
              <a:t>Un </a:t>
            </a:r>
            <a:r>
              <a:rPr lang="fr-FR" sz="1600" dirty="0">
                <a:solidFill>
                  <a:schemeClr val="tx1"/>
                </a:solidFill>
              </a:rPr>
              <a:t>temps </a:t>
            </a:r>
            <a:r>
              <a:rPr lang="fr-FR" sz="1600" dirty="0" smtClean="0">
                <a:solidFill>
                  <a:schemeClr val="tx1"/>
                </a:solidFill>
              </a:rPr>
              <a:t>fort </a:t>
            </a:r>
            <a:r>
              <a:rPr lang="fr-FR" sz="1600" dirty="0">
                <a:solidFill>
                  <a:schemeClr val="tx1"/>
                </a:solidFill>
              </a:rPr>
              <a:t>: </a:t>
            </a:r>
            <a:r>
              <a:rPr lang="fr-FR" sz="1600" b="1" dirty="0" smtClean="0">
                <a:solidFill>
                  <a:schemeClr val="bg1"/>
                </a:solidFill>
                <a:highlight>
                  <a:srgbClr val="0000FF"/>
                </a:highlight>
              </a:rPr>
              <a:t>le forum </a:t>
            </a:r>
            <a:r>
              <a:rPr lang="fr-FR" sz="1600" dirty="0" smtClean="0">
                <a:solidFill>
                  <a:schemeClr val="tx1"/>
                </a:solidFill>
              </a:rPr>
              <a:t>avec les anciens élèves pour </a:t>
            </a:r>
            <a:r>
              <a:rPr lang="fr-FR" sz="1600" dirty="0">
                <a:solidFill>
                  <a:schemeClr val="tx1"/>
                </a:solidFill>
              </a:rPr>
              <a:t>échanger </a:t>
            </a:r>
            <a:r>
              <a:rPr lang="fr-FR" sz="1600" dirty="0" smtClean="0">
                <a:solidFill>
                  <a:schemeClr val="tx1"/>
                </a:solidFill>
              </a:rPr>
              <a:t>dans le cadre de l’orientation post terminale</a:t>
            </a:r>
          </a:p>
          <a:p>
            <a:pPr marL="285750" indent="-285750">
              <a:buClr>
                <a:srgbClr val="ED7454"/>
              </a:buClr>
              <a:buFont typeface="Arial" panose="020B0604020202020204" pitchFamily="34" charset="0"/>
              <a:buChar char="•"/>
            </a:pPr>
            <a:r>
              <a:rPr lang="fr-FR" sz="1600" dirty="0" smtClean="0">
                <a:solidFill>
                  <a:schemeClr val="tx1"/>
                </a:solidFill>
              </a:rPr>
              <a:t>Un </a:t>
            </a:r>
            <a:r>
              <a:rPr lang="fr-FR" sz="1600" b="1" dirty="0" smtClean="0">
                <a:solidFill>
                  <a:srgbClr val="FF0000"/>
                </a:solidFill>
                <a:effectLst>
                  <a:outerShdw blurRad="38100" dist="38100" dir="2700000" algn="tl">
                    <a:srgbClr val="000000">
                      <a:alpha val="43137"/>
                    </a:srgbClr>
                  </a:outerShdw>
                </a:effectLst>
              </a:rPr>
              <a:t>outil nouveau en 2025 </a:t>
            </a:r>
            <a:r>
              <a:rPr lang="fr-FR" sz="1600" dirty="0" smtClean="0">
                <a:solidFill>
                  <a:schemeClr val="tx1"/>
                </a:solidFill>
              </a:rPr>
              <a:t>proposé sur la </a:t>
            </a:r>
            <a:r>
              <a:rPr lang="fr-FR" sz="1600" dirty="0">
                <a:solidFill>
                  <a:schemeClr val="tx1"/>
                </a:solidFill>
              </a:rPr>
              <a:t>plateforme Avenir(s) de l’Onisep </a:t>
            </a:r>
            <a:r>
              <a:rPr lang="fr-FR" sz="1600" dirty="0" smtClean="0">
                <a:solidFill>
                  <a:schemeClr val="tx1"/>
                </a:solidFill>
              </a:rPr>
              <a:t>pour accompagner l’orientation des lycéens de la 2</a:t>
            </a:r>
            <a:r>
              <a:rPr lang="fr-FR" sz="1600" baseline="30000" dirty="0" smtClean="0">
                <a:solidFill>
                  <a:schemeClr val="tx1"/>
                </a:solidFill>
              </a:rPr>
              <a:t>nde</a:t>
            </a:r>
            <a:r>
              <a:rPr lang="fr-FR" sz="1600" dirty="0" smtClean="0">
                <a:solidFill>
                  <a:schemeClr val="tx1"/>
                </a:solidFill>
              </a:rPr>
              <a:t> à la T</a:t>
            </a:r>
            <a:r>
              <a:rPr lang="fr-FR" sz="1600" baseline="30000" dirty="0" smtClean="0">
                <a:solidFill>
                  <a:schemeClr val="tx1"/>
                </a:solidFill>
              </a:rPr>
              <a:t>ale</a:t>
            </a:r>
            <a:r>
              <a:rPr lang="fr-FR" sz="1600" dirty="0" smtClean="0">
                <a:solidFill>
                  <a:schemeClr val="tx1"/>
                </a:solidFill>
              </a:rPr>
              <a:t>  : </a:t>
            </a:r>
            <a:r>
              <a:rPr lang="fr-FR" sz="1600" b="1" dirty="0" smtClean="0">
                <a:solidFill>
                  <a:srgbClr val="ED7454"/>
                </a:solidFill>
                <a:effectLst>
                  <a:outerShdw blurRad="38100" dist="38100" dir="2700000" algn="tl">
                    <a:srgbClr val="000000">
                      <a:alpha val="43137"/>
                    </a:srgbClr>
                  </a:outerShdw>
                </a:effectLst>
              </a:rPr>
              <a:t>Mon</a:t>
            </a:r>
            <a:r>
              <a:rPr lang="fr-FR" sz="1600" b="1" dirty="0" smtClean="0">
                <a:solidFill>
                  <a:srgbClr val="0000FF"/>
                </a:solidFill>
                <a:effectLst>
                  <a:outerShdw blurRad="38100" dist="38100" dir="2700000" algn="tl">
                    <a:srgbClr val="000000">
                      <a:alpha val="43137"/>
                    </a:srgbClr>
                  </a:outerShdw>
                </a:effectLst>
              </a:rPr>
              <a:t>Projet</a:t>
            </a:r>
            <a:r>
              <a:rPr lang="fr-FR" sz="1600" b="1" dirty="0" smtClean="0">
                <a:solidFill>
                  <a:srgbClr val="B2B2B2"/>
                </a:solidFill>
                <a:effectLst>
                  <a:outerShdw blurRad="38100" dist="38100" dir="2700000" algn="tl">
                    <a:srgbClr val="000000">
                      <a:alpha val="43137"/>
                    </a:srgbClr>
                  </a:outerShdw>
                </a:effectLst>
              </a:rPr>
              <a:t>Sup</a:t>
            </a:r>
          </a:p>
          <a:p>
            <a:pPr marL="541338" lvl="1" indent="-273050" algn="just">
              <a:spcAft>
                <a:spcPts val="0"/>
              </a:spcAft>
              <a:buSzPct val="100000"/>
              <a:buFont typeface="Helvetica"/>
              <a:buChar char="❑"/>
              <a:tabLst>
                <a:tab pos="541338" algn="l"/>
              </a:tabLst>
              <a:defRPr>
                <a:solidFill>
                  <a:srgbClr val="002060"/>
                </a:solidFill>
                <a:latin typeface="Marianne"/>
                <a:ea typeface="Marianne"/>
                <a:cs typeface="Marianne"/>
                <a:sym typeface="Marianne"/>
              </a:defRPr>
            </a:pPr>
            <a:r>
              <a:rPr lang="fr-FR" sz="1200" dirty="0">
                <a:solidFill>
                  <a:schemeClr val="tx1"/>
                </a:solidFill>
              </a:rPr>
              <a:t>Elargir l'éventail des choix de formation et réduire l'autocensure</a:t>
            </a:r>
          </a:p>
          <a:p>
            <a:pPr marL="541338" lvl="1" indent="-273050" algn="just">
              <a:buSzPct val="100000"/>
              <a:buFont typeface="Helvetica"/>
              <a:buChar char="❑"/>
              <a:tabLst>
                <a:tab pos="541338" algn="l"/>
              </a:tabLst>
              <a:defRPr>
                <a:solidFill>
                  <a:srgbClr val="002060"/>
                </a:solidFill>
                <a:latin typeface="Marianne"/>
                <a:ea typeface="Marianne"/>
                <a:cs typeface="Marianne"/>
                <a:sym typeface="Marianne"/>
              </a:defRPr>
            </a:pPr>
            <a:r>
              <a:rPr lang="fr-FR" sz="1200" dirty="0">
                <a:solidFill>
                  <a:schemeClr val="tx1"/>
                </a:solidFill>
              </a:rPr>
              <a:t>Accompagner l‘élaboration du projet </a:t>
            </a:r>
            <a:r>
              <a:rPr lang="fr-FR" sz="1200" dirty="0" smtClean="0">
                <a:solidFill>
                  <a:schemeClr val="tx1"/>
                </a:solidFill>
              </a:rPr>
              <a:t>d’orientation </a:t>
            </a:r>
            <a:r>
              <a:rPr lang="fr-FR" sz="1200" dirty="0">
                <a:solidFill>
                  <a:schemeClr val="tx1"/>
                </a:solidFill>
              </a:rPr>
              <a:t>dès la seconde pour réduire le stress lié à l’orientation post bac et au choix sur Parcoursup</a:t>
            </a:r>
          </a:p>
          <a:p>
            <a:pPr marL="537750" lvl="1" indent="-285750">
              <a:buClr>
                <a:srgbClr val="ED7454"/>
              </a:buClr>
            </a:pPr>
            <a:endParaRPr lang="fr-FR" sz="1500" b="1" dirty="0" smtClean="0">
              <a:solidFill>
                <a:schemeClr val="tx1"/>
              </a:solidFill>
              <a:effectLst>
                <a:outerShdw blurRad="38100" dist="38100" dir="2700000" algn="tl">
                  <a:srgbClr val="000000">
                    <a:alpha val="43137"/>
                  </a:srgbClr>
                </a:outerShdw>
              </a:effectLst>
            </a:endParaRPr>
          </a:p>
          <a:p>
            <a:pPr marL="285750" indent="-285750">
              <a:buClr>
                <a:srgbClr val="ED7454"/>
              </a:buClr>
              <a:buFont typeface="Arial" panose="020B0604020202020204" pitchFamily="34" charset="0"/>
              <a:buChar char="•"/>
            </a:pPr>
            <a:endParaRPr lang="fr-FR" sz="1600" dirty="0">
              <a:solidFill>
                <a:schemeClr val="tx1"/>
              </a:solidFil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a:t>
            </a:fld>
            <a:endParaRPr lang="fr-FR"/>
          </a:p>
        </p:txBody>
      </p:sp>
      <p:sp>
        <p:nvSpPr>
          <p:cNvPr id="7" name="Rectangle à coins arrondis 6"/>
          <p:cNvSpPr/>
          <p:nvPr/>
        </p:nvSpPr>
        <p:spPr>
          <a:xfrm>
            <a:off x="3953107" y="119831"/>
            <a:ext cx="4813229"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L’accompagnement à </a:t>
            </a:r>
            <a:r>
              <a:rPr lang="fr-FR" sz="1400" b="1" kern="0" dirty="0" smtClean="0">
                <a:solidFill>
                  <a:srgbClr val="000091"/>
                </a:solidFill>
                <a:latin typeface="Arial"/>
              </a:rPr>
              <a:t>l’orientation au lycée</a:t>
            </a:r>
            <a:endParaRPr lang="fr-FR" sz="1400" b="1" kern="0" dirty="0">
              <a:solidFill>
                <a:srgbClr val="000091"/>
              </a:solidFill>
              <a:latin typeface="Arial"/>
            </a:endParaRPr>
          </a:p>
        </p:txBody>
      </p:sp>
    </p:spTree>
    <p:extLst>
      <p:ext uri="{BB962C8B-B14F-4D97-AF65-F5344CB8AC3E}">
        <p14:creationId xmlns="" xmlns:p14="http://schemas.microsoft.com/office/powerpoint/2010/main" val="25360307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6</a:t>
            </a:fld>
            <a:endParaRPr lang="fr-FR" dirty="0"/>
          </a:p>
        </p:txBody>
      </p:sp>
      <p:sp>
        <p:nvSpPr>
          <p:cNvPr id="14" name="ZoneTexte 13"/>
          <p:cNvSpPr txBox="1"/>
          <p:nvPr/>
        </p:nvSpPr>
        <p:spPr>
          <a:xfrm>
            <a:off x="229388" y="3147814"/>
            <a:ext cx="4052130" cy="1477328"/>
          </a:xfrm>
          <a:prstGeom prst="rect">
            <a:avLst/>
          </a:prstGeom>
          <a:noFill/>
        </p:spPr>
        <p:txBody>
          <a:bodyPr wrap="square" rtlCol="0">
            <a:spAutoFit/>
          </a:bodyPr>
          <a:lstStyle/>
          <a:p>
            <a:r>
              <a:rPr lang="fr-FR" sz="1500" b="1" dirty="0">
                <a:solidFill>
                  <a:schemeClr val="bg1"/>
                </a:solidFill>
                <a:highlight>
                  <a:srgbClr val="0000FF"/>
                </a:highlight>
              </a:rPr>
              <a:t>Sur Avenirs.onisep.fr</a:t>
            </a:r>
          </a:p>
          <a:p>
            <a:pPr algn="just">
              <a:spcBef>
                <a:spcPts val="600"/>
              </a:spcBef>
              <a:spcAft>
                <a:spcPts val="600"/>
              </a:spcAft>
            </a:pPr>
            <a:r>
              <a:rPr lang="fr-FR" sz="1300" dirty="0">
                <a:effectLst/>
                <a:latin typeface="+mj-lt"/>
                <a:ea typeface="Aptos" panose="020B0004020202020204" pitchFamily="34" charset="0"/>
                <a:cs typeface="Aptos" panose="020B0004020202020204" pitchFamily="34" charset="0"/>
              </a:rPr>
              <a:t>Les informations sélectionnées par l’Onisep sur </a:t>
            </a:r>
            <a:r>
              <a:rPr lang="fr-FR" sz="1300" b="1" dirty="0">
                <a:effectLst/>
                <a:latin typeface="+mj-lt"/>
                <a:ea typeface="Aptos" panose="020B0004020202020204" pitchFamily="34" charset="0"/>
                <a:cs typeface="Aptos" panose="020B0004020202020204" pitchFamily="34" charset="0"/>
              </a:rPr>
              <a:t>les filières, les formations et </a:t>
            </a:r>
            <a:r>
              <a:rPr lang="fr-FR" sz="1300" b="1" dirty="0" smtClean="0">
                <a:effectLst/>
                <a:latin typeface="+mj-lt"/>
                <a:ea typeface="Aptos" panose="020B0004020202020204" pitchFamily="34" charset="0"/>
                <a:cs typeface="Aptos" panose="020B0004020202020204" pitchFamily="34" charset="0"/>
              </a:rPr>
              <a:t>les </a:t>
            </a:r>
            <a:r>
              <a:rPr lang="fr-FR" sz="1300" b="1" dirty="0">
                <a:effectLst/>
                <a:latin typeface="+mj-lt"/>
                <a:ea typeface="Aptos" panose="020B0004020202020204" pitchFamily="34" charset="0"/>
                <a:cs typeface="Aptos" panose="020B0004020202020204" pitchFamily="34" charset="0"/>
              </a:rPr>
              <a:t>métiers</a:t>
            </a:r>
            <a:endParaRPr lang="fr-FR" sz="1300" dirty="0">
              <a:effectLst/>
              <a:latin typeface="+mj-lt"/>
              <a:ea typeface="Aptos" panose="020B0004020202020204" pitchFamily="34" charset="0"/>
              <a:cs typeface="Aptos" panose="020B0004020202020204" pitchFamily="34" charset="0"/>
            </a:endParaRPr>
          </a:p>
          <a:p>
            <a:pPr algn="just"/>
            <a:r>
              <a:rPr lang="fr-FR" sz="1300" b="1" dirty="0" smtClean="0">
                <a:solidFill>
                  <a:srgbClr val="FF0000"/>
                </a:solidFill>
                <a:effectLst/>
                <a:latin typeface="+mj-lt"/>
                <a:ea typeface="Aptos" panose="020B0004020202020204" pitchFamily="34" charset="0"/>
                <a:cs typeface="Aptos" panose="020B0004020202020204" pitchFamily="34" charset="0"/>
              </a:rPr>
              <a:t>En 2025</a:t>
            </a:r>
            <a:r>
              <a:rPr lang="fr-FR" sz="1300" dirty="0" smtClean="0">
                <a:effectLst/>
                <a:latin typeface="+mj-lt"/>
                <a:ea typeface="Aptos" panose="020B0004020202020204" pitchFamily="34" charset="0"/>
                <a:cs typeface="Aptos" panose="020B0004020202020204" pitchFamily="34" charset="0"/>
              </a:rPr>
              <a:t>, un </a:t>
            </a:r>
            <a:r>
              <a:rPr lang="fr-FR" sz="1300" b="1" dirty="0" smtClean="0">
                <a:solidFill>
                  <a:srgbClr val="0000FF"/>
                </a:solidFill>
                <a:effectLst/>
                <a:latin typeface="+mj-lt"/>
                <a:ea typeface="Aptos" panose="020B0004020202020204" pitchFamily="34" charset="0"/>
                <a:cs typeface="Aptos" panose="020B0004020202020204" pitchFamily="34" charset="0"/>
              </a:rPr>
              <a:t>nouvel environnement proposé dans tous les lycées</a:t>
            </a:r>
            <a:r>
              <a:rPr lang="fr-FR" sz="1300" b="1" dirty="0" smtClean="0">
                <a:effectLst/>
                <a:latin typeface="+mj-lt"/>
                <a:ea typeface="Aptos" panose="020B0004020202020204" pitchFamily="34" charset="0"/>
                <a:cs typeface="Aptos" panose="020B0004020202020204" pitchFamily="34" charset="0"/>
              </a:rPr>
              <a:t> pour </a:t>
            </a:r>
            <a:r>
              <a:rPr lang="fr-FR" sz="1300" b="1" dirty="0">
                <a:effectLst/>
                <a:latin typeface="+mj-lt"/>
                <a:ea typeface="Aptos" panose="020B0004020202020204" pitchFamily="34" charset="0"/>
                <a:cs typeface="Aptos" panose="020B0004020202020204" pitchFamily="34" charset="0"/>
              </a:rPr>
              <a:t>aider les professeurs</a:t>
            </a:r>
            <a:r>
              <a:rPr lang="fr-FR" sz="1300" dirty="0">
                <a:effectLst/>
                <a:latin typeface="+mj-lt"/>
                <a:ea typeface="Aptos" panose="020B0004020202020204" pitchFamily="34" charset="0"/>
                <a:cs typeface="Aptos" panose="020B0004020202020204" pitchFamily="34" charset="0"/>
              </a:rPr>
              <a:t> dans l’accompagnement à l’orientation de leurs élèves</a:t>
            </a:r>
          </a:p>
        </p:txBody>
      </p:sp>
      <p:sp>
        <p:nvSpPr>
          <p:cNvPr id="15" name="ZoneTexte 14"/>
          <p:cNvSpPr txBox="1"/>
          <p:nvPr/>
        </p:nvSpPr>
        <p:spPr>
          <a:xfrm flipH="1">
            <a:off x="4427984" y="3147814"/>
            <a:ext cx="4248472" cy="1806543"/>
          </a:xfrm>
          <a:prstGeom prst="rect">
            <a:avLst/>
          </a:prstGeom>
          <a:noFill/>
        </p:spPr>
        <p:txBody>
          <a:bodyPr wrap="square" rtlCol="0">
            <a:spAutoFit/>
          </a:bodyPr>
          <a:lstStyle/>
          <a:p>
            <a:r>
              <a:rPr lang="fr-FR" sz="1500" b="1" dirty="0">
                <a:solidFill>
                  <a:schemeClr val="bg1"/>
                </a:solidFill>
                <a:highlight>
                  <a:srgbClr val="0000FF"/>
                </a:highlight>
              </a:rPr>
              <a:t>Sur Parcoursup.gouv.fr : </a:t>
            </a:r>
            <a:r>
              <a:rPr lang="fr-FR" sz="1500" dirty="0">
                <a:solidFill>
                  <a:schemeClr val="bg1"/>
                </a:solidFill>
                <a:highlight>
                  <a:srgbClr val="0000FF"/>
                </a:highlight>
              </a:rPr>
              <a:t> </a:t>
            </a:r>
          </a:p>
          <a:p>
            <a:pPr algn="just">
              <a:spcBef>
                <a:spcPts val="600"/>
              </a:spcBef>
            </a:pPr>
            <a:r>
              <a:rPr lang="fr-FR" sz="1200" dirty="0"/>
              <a:t>La </a:t>
            </a:r>
            <a:r>
              <a:rPr lang="fr-FR" sz="1200" b="1" dirty="0"/>
              <a:t>carte des formations </a:t>
            </a:r>
            <a:r>
              <a:rPr lang="fr-FR" sz="1200" dirty="0"/>
              <a:t>pour </a:t>
            </a:r>
            <a:r>
              <a:rPr lang="fr-FR" sz="1200" b="1" dirty="0"/>
              <a:t>découvrir</a:t>
            </a:r>
            <a:r>
              <a:rPr lang="fr-FR" sz="1200" dirty="0"/>
              <a:t> les formations, enregistrer vos « </a:t>
            </a:r>
            <a:r>
              <a:rPr lang="fr-FR" sz="1200" b="1" dirty="0"/>
              <a:t>favoris</a:t>
            </a:r>
            <a:r>
              <a:rPr lang="fr-FR" sz="1200" dirty="0"/>
              <a:t> », </a:t>
            </a:r>
            <a:r>
              <a:rPr lang="fr-FR" sz="1200" b="1" dirty="0"/>
              <a:t>comparer les formations</a:t>
            </a:r>
            <a:r>
              <a:rPr lang="fr-FR" sz="1200" dirty="0"/>
              <a:t> entre elles, trouver les </a:t>
            </a:r>
            <a:r>
              <a:rPr lang="fr-FR" sz="1200" b="1" dirty="0"/>
              <a:t>contacts utiles </a:t>
            </a:r>
            <a:r>
              <a:rPr lang="fr-FR" sz="1200" dirty="0"/>
              <a:t>ou repérer les  dates des </a:t>
            </a:r>
            <a:r>
              <a:rPr lang="fr-FR" sz="1200" b="1" dirty="0"/>
              <a:t>journées portes </a:t>
            </a:r>
            <a:r>
              <a:rPr lang="fr-FR" sz="1200" b="1" dirty="0" smtClean="0"/>
              <a:t>ouvertes</a:t>
            </a:r>
          </a:p>
          <a:p>
            <a:pPr>
              <a:spcBef>
                <a:spcPts val="600"/>
              </a:spcBef>
            </a:pPr>
            <a:r>
              <a:rPr lang="fr-FR" sz="1200" b="1" dirty="0" smtClean="0">
                <a:solidFill>
                  <a:srgbClr val="0000FF"/>
                </a:solidFill>
              </a:rPr>
              <a:t>&gt;&gt; vous pouvez créer votre compte sur Parcoursup dès la 2</a:t>
            </a:r>
            <a:r>
              <a:rPr lang="fr-FR" sz="1200" b="1" baseline="30000" dirty="0" smtClean="0">
                <a:solidFill>
                  <a:srgbClr val="0000FF"/>
                </a:solidFill>
              </a:rPr>
              <a:t>nde</a:t>
            </a:r>
            <a:r>
              <a:rPr lang="fr-FR" sz="1200" b="1" dirty="0" smtClean="0">
                <a:solidFill>
                  <a:srgbClr val="0000FF"/>
                </a:solidFill>
              </a:rPr>
              <a:t>  </a:t>
            </a:r>
            <a:r>
              <a:rPr lang="fr-FR" sz="1200" b="1" dirty="0" smtClean="0"/>
              <a:t>(193 000 élèves l’ont fait en 2024) </a:t>
            </a:r>
            <a:r>
              <a:rPr lang="fr-FR" sz="1200" dirty="0"/>
              <a:t/>
            </a:r>
            <a:br>
              <a:rPr lang="fr-FR" sz="1200" dirty="0"/>
            </a:br>
            <a:endParaRPr lang="fr-FR" sz="1200" dirty="0"/>
          </a:p>
        </p:txBody>
      </p:sp>
      <p:pic>
        <p:nvPicPr>
          <p:cNvPr id="4" name="Imag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941751" y="1119490"/>
            <a:ext cx="3499722" cy="1710560"/>
          </a:xfrm>
          <a:prstGeom prst="rect">
            <a:avLst/>
          </a:prstGeom>
        </p:spPr>
      </p:pic>
      <p:sp>
        <p:nvSpPr>
          <p:cNvPr id="9" name="Titre 1"/>
          <p:cNvSpPr>
            <a:spLocks noGrp="1"/>
          </p:cNvSpPr>
          <p:nvPr>
            <p:ph type="title"/>
          </p:nvPr>
        </p:nvSpPr>
        <p:spPr>
          <a:xfrm>
            <a:off x="467544" y="930072"/>
            <a:ext cx="8208912" cy="591630"/>
          </a:xfrm>
        </p:spPr>
        <p:txBody>
          <a:bodyPr/>
          <a:lstStyle/>
          <a:p>
            <a:r>
              <a:rPr lang="fr-FR" sz="2200" dirty="0"/>
              <a:t>LE BON REFLEXE : S’INFORMER</a:t>
            </a:r>
          </a:p>
        </p:txBody>
      </p:sp>
      <p:pic>
        <p:nvPicPr>
          <p:cNvPr id="10" name="Image 9">
            <a:extLst>
              <a:ext uri="{FF2B5EF4-FFF2-40B4-BE49-F238E27FC236}">
                <a16:creationId xmlns="" xmlns:a16="http://schemas.microsoft.com/office/drawing/2014/main" id="{18FB4C46-93EE-A5C8-7727-63D188E800F5}"/>
              </a:ext>
            </a:extLst>
          </p:cNvPr>
          <p:cNvPicPr>
            <a:picLocks noChangeAspect="1"/>
          </p:cNvPicPr>
          <p:nvPr/>
        </p:nvPicPr>
        <p:blipFill>
          <a:blip r:embed="rId3"/>
          <a:stretch>
            <a:fillRect/>
          </a:stretch>
        </p:blipFill>
        <p:spPr>
          <a:xfrm>
            <a:off x="827584" y="1350187"/>
            <a:ext cx="2304256" cy="1728192"/>
          </a:xfrm>
          <a:prstGeom prst="rect">
            <a:avLst/>
          </a:prstGeom>
        </p:spPr>
      </p:pic>
      <p:sp>
        <p:nvSpPr>
          <p:cNvPr id="11" name="Rectangle à coins arrondis 10"/>
          <p:cNvSpPr/>
          <p:nvPr/>
        </p:nvSpPr>
        <p:spPr>
          <a:xfrm>
            <a:off x="3830445" y="119831"/>
            <a:ext cx="4935892"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L’accompagnement à </a:t>
            </a:r>
            <a:r>
              <a:rPr lang="fr-FR" sz="1400" b="1" kern="0" dirty="0" smtClean="0">
                <a:solidFill>
                  <a:srgbClr val="000091"/>
                </a:solidFill>
                <a:latin typeface="Arial"/>
              </a:rPr>
              <a:t>l’orientation : 2 sites de référence</a:t>
            </a:r>
            <a:endParaRPr lang="fr-FR" sz="1400" b="1" kern="0" dirty="0">
              <a:solidFill>
                <a:srgbClr val="000091"/>
              </a:solidFill>
              <a:latin typeface="Arial"/>
            </a:endParaRPr>
          </a:p>
        </p:txBody>
      </p:sp>
    </p:spTree>
    <p:extLst>
      <p:ext uri="{BB962C8B-B14F-4D97-AF65-F5344CB8AC3E}">
        <p14:creationId xmlns="" xmlns:p14="http://schemas.microsoft.com/office/powerpoint/2010/main" val="3023689353"/>
      </p:ext>
    </p:extLst>
  </p:cSld>
  <p:clrMapOvr>
    <a:masterClrMapping/>
  </p:clrMapOvr>
  <p:extLst mod="1">
    <p:ext uri="{6950BFC3-D8DA-4A85-94F7-54DA5524770B}">
      <p188:commentRel xmlns="" xmlns:p188="http://schemas.microsoft.com/office/powerpoint/2018/8/main" r:id="rId4"/>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7</a:t>
            </a:fld>
            <a:endParaRPr lang="fr-FR" dirty="0"/>
          </a:p>
        </p:txBody>
      </p:sp>
      <p:sp>
        <p:nvSpPr>
          <p:cNvPr id="9" name="Espace réservé du contenu 2"/>
          <p:cNvSpPr txBox="1">
            <a:spLocks/>
          </p:cNvSpPr>
          <p:nvPr/>
        </p:nvSpPr>
        <p:spPr bwMode="gray">
          <a:xfrm>
            <a:off x="323528" y="915566"/>
            <a:ext cx="8640960" cy="396044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600" b="1" dirty="0">
                <a:solidFill>
                  <a:schemeClr val="tx1"/>
                </a:solidFill>
              </a:rPr>
              <a:t>Parmi les </a:t>
            </a:r>
            <a:r>
              <a:rPr lang="fr-FR" sz="1600" b="1" dirty="0" smtClean="0">
                <a:solidFill>
                  <a:schemeClr val="tx1"/>
                </a:solidFill>
              </a:rPr>
              <a:t>24 </a:t>
            </a:r>
            <a:r>
              <a:rPr lang="fr-FR" sz="1600" b="1" dirty="0">
                <a:solidFill>
                  <a:schemeClr val="tx1"/>
                </a:solidFill>
              </a:rPr>
              <a:t>000 formations dispensant </a:t>
            </a:r>
            <a:r>
              <a:rPr lang="fr-FR" sz="1600" b="1" dirty="0" smtClean="0">
                <a:solidFill>
                  <a:schemeClr val="tx1"/>
                </a:solidFill>
              </a:rPr>
              <a:t>des </a:t>
            </a:r>
            <a:r>
              <a:rPr lang="fr-FR" sz="1600" b="1" dirty="0">
                <a:solidFill>
                  <a:schemeClr val="tx1"/>
                </a:solidFill>
              </a:rPr>
              <a:t>diplômes </a:t>
            </a:r>
            <a:r>
              <a:rPr lang="fr-FR" sz="1600" b="1" dirty="0" smtClean="0">
                <a:solidFill>
                  <a:schemeClr val="tx1"/>
                </a:solidFill>
              </a:rPr>
              <a:t>nationaux et d’établissements :</a:t>
            </a:r>
          </a:p>
          <a:p>
            <a:endParaRPr lang="fr-FR" sz="1400" b="1" dirty="0">
              <a:solidFill>
                <a:srgbClr val="F28E65"/>
              </a:solidFill>
            </a:endParaRPr>
          </a:p>
          <a:p>
            <a:pPr marL="171450" indent="-171450" algn="just">
              <a:buClr>
                <a:schemeClr val="bg2"/>
              </a:buClr>
              <a:buFont typeface="Courier New" panose="02070309020205020404" pitchFamily="49" charset="0"/>
              <a:buChar char="o"/>
            </a:pPr>
            <a:r>
              <a:rPr lang="fr-FR" sz="1400" b="1" dirty="0">
                <a:solidFill>
                  <a:schemeClr val="bg1"/>
                </a:solidFill>
                <a:highlight>
                  <a:srgbClr val="0000FF"/>
                </a:highlight>
              </a:rPr>
              <a:t>Des formations </a:t>
            </a:r>
            <a:r>
              <a:rPr lang="fr-FR" sz="1400" b="1" dirty="0" smtClean="0">
                <a:solidFill>
                  <a:schemeClr val="bg1"/>
                </a:solidFill>
                <a:highlight>
                  <a:srgbClr val="0000FF"/>
                </a:highlight>
              </a:rPr>
              <a:t>sous statut étudiant</a:t>
            </a:r>
            <a:r>
              <a:rPr lang="fr-FR" sz="1400" dirty="0">
                <a:solidFill>
                  <a:schemeClr val="accent1"/>
                </a:solidFill>
              </a:rPr>
              <a:t> </a:t>
            </a:r>
            <a:r>
              <a:rPr lang="fr-FR" sz="1400" dirty="0" smtClean="0">
                <a:solidFill>
                  <a:schemeClr val="accent1"/>
                </a:solidFill>
              </a:rPr>
              <a:t>: </a:t>
            </a:r>
          </a:p>
          <a:p>
            <a:pPr marL="423450" lvl="1" indent="-171450" algn="just">
              <a:buClr>
                <a:schemeClr val="bg2"/>
              </a:buClr>
              <a:buFont typeface="Courier New" panose="02070309020205020404" pitchFamily="49" charset="0"/>
              <a:buChar char="o"/>
            </a:pPr>
            <a:r>
              <a:rPr lang="fr-FR" sz="1300" b="1" dirty="0" smtClean="0">
                <a:solidFill>
                  <a:srgbClr val="0000FF"/>
                </a:solidFill>
                <a:effectLst>
                  <a:outerShdw blurRad="38100" dist="38100" dir="2700000" algn="tl">
                    <a:srgbClr val="000000">
                      <a:alpha val="43137"/>
                    </a:srgbClr>
                  </a:outerShdw>
                </a:effectLst>
              </a:rPr>
              <a:t>Formations dites « non sélectives »</a:t>
            </a:r>
            <a:r>
              <a:rPr lang="fr-FR" sz="1300" dirty="0" smtClean="0">
                <a:solidFill>
                  <a:schemeClr val="accent1"/>
                </a:solidFill>
              </a:rPr>
              <a:t> : les </a:t>
            </a:r>
            <a:r>
              <a:rPr lang="fr-FR" sz="1300" dirty="0">
                <a:solidFill>
                  <a:schemeClr val="accent1"/>
                </a:solidFill>
              </a:rPr>
              <a:t>différentes licences (dont les licences « accès santé »), les Parcours préparatoires au professorat des écoles (PPPE) et les parcours d’accès aux études de santé (</a:t>
            </a:r>
            <a:r>
              <a:rPr lang="fr-FR" sz="1300" dirty="0" smtClean="0">
                <a:solidFill>
                  <a:schemeClr val="accent1"/>
                </a:solidFill>
              </a:rPr>
              <a:t>PASS), </a:t>
            </a:r>
          </a:p>
          <a:p>
            <a:pPr marL="423450" lvl="1" indent="-171450" algn="just">
              <a:buClr>
                <a:schemeClr val="bg2"/>
              </a:buClr>
              <a:buFont typeface="Courier New" panose="02070309020205020404" pitchFamily="49" charset="0"/>
              <a:buChar char="o"/>
            </a:pPr>
            <a:r>
              <a:rPr lang="fr-FR" sz="1300" b="1" dirty="0">
                <a:solidFill>
                  <a:srgbClr val="0000FF"/>
                </a:solidFill>
                <a:effectLst>
                  <a:outerShdw blurRad="38100" dist="38100" dir="2700000" algn="tl">
                    <a:srgbClr val="000000">
                      <a:alpha val="43137"/>
                    </a:srgbClr>
                  </a:outerShdw>
                </a:effectLst>
              </a:rPr>
              <a:t>Formations dites «  sélectives » </a:t>
            </a:r>
            <a:r>
              <a:rPr lang="fr-FR" sz="1300" dirty="0">
                <a:solidFill>
                  <a:schemeClr val="accent1"/>
                </a:solidFill>
              </a:rPr>
              <a:t>: </a:t>
            </a:r>
            <a:r>
              <a:rPr lang="fr-FR" sz="1300" dirty="0" smtClean="0">
                <a:solidFill>
                  <a:schemeClr val="accent1"/>
                </a:solidFill>
              </a:rPr>
              <a:t>les classes </a:t>
            </a:r>
            <a:r>
              <a:rPr lang="fr-FR" sz="1300" dirty="0">
                <a:solidFill>
                  <a:schemeClr val="accent1"/>
                </a:solidFill>
              </a:rPr>
              <a:t>prépa, BTS, BUT (Bachelor universitaire de technologie ), formations en soins infirmiers (en IFSI) et autres formations paramédicales, formations en travail social (en EFTS), écoles d’ingénieur, de commerce et de management, Sciences Po/ Instituts </a:t>
            </a:r>
            <a:r>
              <a:rPr lang="fr-FR" sz="1300" dirty="0" smtClean="0">
                <a:solidFill>
                  <a:schemeClr val="accent1"/>
                </a:solidFill>
              </a:rPr>
              <a:t>d’Études Politiques, </a:t>
            </a:r>
            <a:r>
              <a:rPr lang="fr-FR" sz="1300" dirty="0">
                <a:solidFill>
                  <a:schemeClr val="accent1"/>
                </a:solidFill>
              </a:rPr>
              <a:t>écoles vétérinaires, formations aux métiers de la culture, du </a:t>
            </a:r>
            <a:r>
              <a:rPr lang="fr-FR" sz="1300" dirty="0" smtClean="0">
                <a:solidFill>
                  <a:schemeClr val="accent1"/>
                </a:solidFill>
              </a:rPr>
              <a:t>sport, etc…</a:t>
            </a:r>
          </a:p>
          <a:p>
            <a:pPr marL="171450" indent="-171450">
              <a:spcAft>
                <a:spcPts val="0"/>
              </a:spcAft>
              <a:buClr>
                <a:schemeClr val="bg2"/>
              </a:buClr>
              <a:buFont typeface="Courier New" panose="02070309020205020404" pitchFamily="49" charset="0"/>
              <a:buChar char="o"/>
            </a:pPr>
            <a:endParaRPr lang="fr-FR" sz="1400" dirty="0">
              <a:solidFill>
                <a:schemeClr val="accent1"/>
              </a:solidFill>
            </a:endParaRPr>
          </a:p>
          <a:p>
            <a:pPr marL="171450" indent="-171450" algn="just">
              <a:spcAft>
                <a:spcPts val="0"/>
              </a:spcAft>
              <a:buClr>
                <a:schemeClr val="bg2"/>
              </a:buClr>
              <a:buFont typeface="Courier New" panose="02070309020205020404" pitchFamily="49" charset="0"/>
              <a:buChar char="o"/>
            </a:pPr>
            <a:r>
              <a:rPr lang="fr-FR" sz="1400" b="1" dirty="0">
                <a:solidFill>
                  <a:schemeClr val="bg1"/>
                </a:solidFill>
                <a:highlight>
                  <a:srgbClr val="0000FF"/>
                </a:highlight>
              </a:rPr>
              <a:t>Des formations </a:t>
            </a:r>
            <a:r>
              <a:rPr lang="fr-FR" sz="1400" b="1" dirty="0" smtClean="0">
                <a:solidFill>
                  <a:schemeClr val="bg1"/>
                </a:solidFill>
                <a:highlight>
                  <a:srgbClr val="0000FF"/>
                </a:highlight>
              </a:rPr>
              <a:t>sous statut apprenti (en alternance)</a:t>
            </a:r>
            <a:r>
              <a:rPr lang="fr-FR" sz="1400" dirty="0">
                <a:solidFill>
                  <a:schemeClr val="accent1"/>
                </a:solidFill>
              </a:rPr>
              <a:t> : </a:t>
            </a:r>
            <a:endParaRPr lang="fr-FR" sz="1400" dirty="0" smtClean="0">
              <a:solidFill>
                <a:schemeClr val="accent1"/>
              </a:solidFill>
            </a:endParaRPr>
          </a:p>
          <a:p>
            <a:pPr marL="171450" indent="-171450" algn="just">
              <a:spcAft>
                <a:spcPts val="0"/>
              </a:spcAft>
              <a:buClr>
                <a:schemeClr val="bg2"/>
              </a:buClr>
              <a:buFont typeface="Courier New" panose="02070309020205020404" pitchFamily="49" charset="0"/>
              <a:buChar char="o"/>
            </a:pPr>
            <a:endParaRPr lang="fr-FR" sz="1400" dirty="0">
              <a:solidFill>
                <a:schemeClr val="accent1"/>
              </a:solidFill>
            </a:endParaRPr>
          </a:p>
          <a:p>
            <a:pPr marL="446088" indent="-446088">
              <a:spcAft>
                <a:spcPts val="0"/>
              </a:spcAft>
              <a:buClr>
                <a:schemeClr val="bg2"/>
              </a:buClr>
              <a:tabLst>
                <a:tab pos="446088" algn="l"/>
              </a:tabLst>
            </a:pPr>
            <a:r>
              <a:rPr lang="fr-FR" sz="1400" b="1" dirty="0" smtClean="0">
                <a:solidFill>
                  <a:schemeClr val="tx1"/>
                </a:solidFill>
              </a:rPr>
              <a:t>	</a:t>
            </a:r>
            <a:r>
              <a:rPr lang="fr-FR" sz="1400" dirty="0" smtClean="0">
                <a:solidFill>
                  <a:schemeClr val="tx1"/>
                </a:solidFill>
              </a:rPr>
              <a:t>Certaines </a:t>
            </a:r>
            <a:r>
              <a:rPr lang="fr-FR" sz="1400" dirty="0">
                <a:solidFill>
                  <a:schemeClr val="tx1"/>
                </a:solidFill>
              </a:rPr>
              <a:t>formations privées ne sont pas présentes sur Parcoursup &gt; </a:t>
            </a:r>
            <a:r>
              <a:rPr lang="fr-FR" sz="1400" b="1" dirty="0" smtClean="0">
                <a:solidFill>
                  <a:schemeClr val="tx1"/>
                </a:solidFill>
                <a:effectLst>
                  <a:outerShdw blurRad="38100" dist="38100" dir="2700000" algn="tl">
                    <a:srgbClr val="000000">
                      <a:alpha val="43137"/>
                    </a:srgbClr>
                  </a:outerShdw>
                </a:effectLst>
              </a:rPr>
              <a:t>soyez vigilants </a:t>
            </a:r>
            <a:endParaRPr lang="fr-FR" sz="1400" b="1" dirty="0">
              <a:solidFill>
                <a:schemeClr val="tx1"/>
              </a:solidFill>
              <a:effectLst>
                <a:outerShdw blurRad="38100" dist="38100" dir="2700000" algn="tl">
                  <a:srgbClr val="000000">
                    <a:alpha val="43137"/>
                  </a:srgbClr>
                </a:outerShdw>
              </a:effectLst>
            </a:endParaRPr>
          </a:p>
          <a:p>
            <a:pPr marL="171450" indent="-171450">
              <a:spcAft>
                <a:spcPts val="0"/>
              </a:spcAft>
              <a:buClr>
                <a:schemeClr val="bg2"/>
              </a:buClr>
              <a:buFont typeface="Courier New" panose="02070309020205020404" pitchFamily="49" charset="0"/>
              <a:buChar char="o"/>
            </a:pPr>
            <a:endParaRPr lang="fr-FR" sz="1400" dirty="0">
              <a:solidFill>
                <a:schemeClr val="accent1"/>
              </a:solidFill>
            </a:endParaRPr>
          </a:p>
          <a:p>
            <a:endParaRPr lang="fr-FR" sz="1400" dirty="0">
              <a:solidFill>
                <a:schemeClr val="accent1"/>
              </a:solidFill>
            </a:endParaRPr>
          </a:p>
        </p:txBody>
      </p:sp>
      <p:pic>
        <p:nvPicPr>
          <p:cNvPr id="5" name="Graphique 13" descr="Index pointant vers la droite vu du côté du dos de la main">
            <a:extLst>
              <a:ext uri="{FF2B5EF4-FFF2-40B4-BE49-F238E27FC236}">
                <a16:creationId xmlns="" xmlns:a16="http://schemas.microsoft.com/office/drawing/2014/main" id="{21DB8F85-58FF-4368-9A4F-C47033CA2589}"/>
              </a:ext>
            </a:extLst>
          </p:cNvPr>
          <p:cNvPicPr>
            <a:picLocks noChangeAspect="1"/>
          </p:cNvPicPr>
          <p:nvPr/>
        </p:nvPicPr>
        <p:blipFill>
          <a:blip r:embed="rId2">
            <a:extLst>
              <a:ext uri="{96DAC541-7B7A-43D3-8B79-37D633B846F1}">
                <asvg:svgBlip xmlns="" xmlns:asvg="http://schemas.microsoft.com/office/drawing/2016/SVG/main" r:embed="rId11"/>
              </a:ext>
            </a:extLst>
          </a:blip>
          <a:stretch>
            <a:fillRect/>
          </a:stretch>
        </p:blipFill>
        <p:spPr>
          <a:xfrm>
            <a:off x="382447" y="3849227"/>
            <a:ext cx="360001" cy="360001"/>
          </a:xfrm>
          <a:prstGeom prst="rect">
            <a:avLst/>
          </a:prstGeom>
        </p:spPr>
      </p:pic>
      <p:pic>
        <p:nvPicPr>
          <p:cNvPr id="6" name="Image 5">
            <a:extLst>
              <a:ext uri="{FF2B5EF4-FFF2-40B4-BE49-F238E27FC236}">
                <a16:creationId xmlns="" xmlns:a16="http://schemas.microsoft.com/office/drawing/2014/main" id="{7B040C66-A718-41B4-A3A6-A3B3244E198B}"/>
              </a:ext>
            </a:extLst>
          </p:cNvPr>
          <p:cNvPicPr>
            <a:picLocks noChangeAspect="1"/>
          </p:cNvPicPr>
          <p:nvPr/>
        </p:nvPicPr>
        <p:blipFill>
          <a:blip r:embed="rId12"/>
          <a:stretch>
            <a:fillRect/>
          </a:stretch>
        </p:blipFill>
        <p:spPr>
          <a:xfrm>
            <a:off x="7596336" y="3088156"/>
            <a:ext cx="1170000" cy="1628754"/>
          </a:xfrm>
          <a:prstGeom prst="rect">
            <a:avLst/>
          </a:prstGeom>
        </p:spPr>
      </p:pic>
      <p:sp>
        <p:nvSpPr>
          <p:cNvPr id="7" name="Rectangle à coins arrondis 6"/>
          <p:cNvSpPr/>
          <p:nvPr/>
        </p:nvSpPr>
        <p:spPr>
          <a:xfrm>
            <a:off x="4705815" y="119831"/>
            <a:ext cx="406052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smtClean="0">
                <a:solidFill>
                  <a:srgbClr val="000091"/>
                </a:solidFill>
                <a:latin typeface="Arial"/>
              </a:rPr>
              <a:t>Les formations disponibles sur Parcoursup</a:t>
            </a:r>
            <a:endParaRPr lang="fr-FR" sz="1400" b="1" kern="0" dirty="0">
              <a:solidFill>
                <a:srgbClr val="000091"/>
              </a:solidFill>
              <a:latin typeface="Arial"/>
            </a:endParaRPr>
          </a:p>
        </p:txBody>
      </p:sp>
    </p:spTree>
    <p:extLst>
      <p:ext uri="{BB962C8B-B14F-4D97-AF65-F5344CB8AC3E}">
        <p14:creationId xmlns="" xmlns:p14="http://schemas.microsoft.com/office/powerpoint/2010/main" val="36555012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4294967295"/>
          </p:nvPr>
        </p:nvSpPr>
        <p:spPr>
          <a:xfrm>
            <a:off x="225892" y="911939"/>
            <a:ext cx="4663918" cy="3370877"/>
          </a:xfrm>
        </p:spPr>
        <p:txBody>
          <a:bodyPr/>
          <a:lstStyle/>
          <a:p>
            <a:pPr marL="0" lvl="1" indent="0" algn="just" defTabSz="457200">
              <a:buClr>
                <a:srgbClr val="FF0000"/>
              </a:buClr>
              <a:buNone/>
              <a:defRPr/>
            </a:pPr>
            <a:r>
              <a:rPr lang="fr-FR" sz="1200" b="1" dirty="0" smtClean="0">
                <a:solidFill>
                  <a:schemeClr val="tx1"/>
                </a:solidFill>
              </a:rPr>
              <a:t>Une offre mise à jour pour la rentrée 2025</a:t>
            </a:r>
          </a:p>
          <a:p>
            <a:pPr marL="0" lvl="1" indent="0" algn="just" defTabSz="457200">
              <a:buClr>
                <a:srgbClr val="FF0000"/>
              </a:buClr>
              <a:buNone/>
              <a:defRPr/>
            </a:pPr>
            <a:r>
              <a:rPr lang="fr-FR" sz="1200" b="1" dirty="0" smtClean="0">
                <a:solidFill>
                  <a:schemeClr val="tx1"/>
                </a:solidFill>
              </a:rPr>
              <a:t>Au </a:t>
            </a:r>
            <a:r>
              <a:rPr lang="fr-FR" sz="1200" b="1" dirty="0">
                <a:solidFill>
                  <a:schemeClr val="tx1"/>
                </a:solidFill>
              </a:rPr>
              <a:t>niveau du résultats de la </a:t>
            </a:r>
            <a:r>
              <a:rPr lang="fr-FR" sz="1200" b="1" dirty="0" smtClean="0">
                <a:solidFill>
                  <a:schemeClr val="tx1"/>
                </a:solidFill>
              </a:rPr>
              <a:t>recherche, un premier niveau d’informations </a:t>
            </a:r>
            <a:r>
              <a:rPr lang="fr-FR" sz="1200" dirty="0" smtClean="0">
                <a:solidFill>
                  <a:schemeClr val="tx1"/>
                </a:solidFill>
              </a:rPr>
              <a:t>: </a:t>
            </a:r>
            <a:endParaRPr lang="fr-FR" sz="1200" dirty="0">
              <a:solidFill>
                <a:schemeClr val="tx1"/>
              </a:solidFill>
            </a:endParaRPr>
          </a:p>
          <a:p>
            <a:pPr marL="180975" lvl="1" indent="-169863" algn="just" defTabSz="457200">
              <a:spcBef>
                <a:spcPct val="20000"/>
              </a:spcBef>
              <a:buClr>
                <a:srgbClr val="FF0000"/>
              </a:buClr>
              <a:buFont typeface="Arial-ItalicMT" charset="0"/>
              <a:buChar char="&gt;"/>
              <a:defRPr/>
            </a:pPr>
            <a:r>
              <a:rPr lang="fr-FR" sz="1200" b="1" dirty="0" smtClean="0">
                <a:solidFill>
                  <a:schemeClr val="bg1"/>
                </a:solidFill>
                <a:highlight>
                  <a:srgbClr val="0000FF"/>
                </a:highlight>
              </a:rPr>
              <a:t>L’accès à la fiche formation</a:t>
            </a:r>
          </a:p>
          <a:p>
            <a:pPr marL="180975" lvl="1" indent="-169863" algn="just" defTabSz="457200">
              <a:spcBef>
                <a:spcPct val="20000"/>
              </a:spcBef>
              <a:buClr>
                <a:srgbClr val="FF0000"/>
              </a:buClr>
              <a:buFont typeface="Arial-ItalicMT" charset="0"/>
              <a:buChar char="&gt;"/>
              <a:defRPr/>
            </a:pPr>
            <a:r>
              <a:rPr lang="fr-FR" sz="1200" b="1" dirty="0" smtClean="0">
                <a:solidFill>
                  <a:schemeClr val="bg1"/>
                </a:solidFill>
                <a:highlight>
                  <a:srgbClr val="0000FF"/>
                </a:highlight>
              </a:rPr>
              <a:t>Le statut de l’établissement de formation</a:t>
            </a:r>
          </a:p>
          <a:p>
            <a:pPr marL="180975" lvl="1" indent="-169863" algn="just" defTabSz="457200">
              <a:spcBef>
                <a:spcPct val="20000"/>
              </a:spcBef>
              <a:buClr>
                <a:srgbClr val="FF0000"/>
              </a:buClr>
              <a:buFont typeface="Arial-ItalicMT" charset="0"/>
              <a:buChar char="&gt;"/>
              <a:defRPr/>
            </a:pPr>
            <a:r>
              <a:rPr lang="fr-FR" sz="1200" b="1" dirty="0" smtClean="0">
                <a:solidFill>
                  <a:schemeClr val="bg1"/>
                </a:solidFill>
                <a:highlight>
                  <a:srgbClr val="0000FF"/>
                </a:highlight>
              </a:rPr>
              <a:t>Des </a:t>
            </a:r>
            <a:r>
              <a:rPr lang="fr-FR" sz="1200" b="1" dirty="0">
                <a:solidFill>
                  <a:schemeClr val="bg1"/>
                </a:solidFill>
                <a:highlight>
                  <a:srgbClr val="0000FF"/>
                </a:highlight>
              </a:rPr>
              <a:t>suggestions de formations similaires</a:t>
            </a:r>
            <a:r>
              <a:rPr lang="fr-FR" sz="1200" dirty="0">
                <a:solidFill>
                  <a:schemeClr val="tx1"/>
                </a:solidFill>
              </a:rPr>
              <a:t> </a:t>
            </a:r>
            <a:r>
              <a:rPr lang="fr-FR" sz="1200" dirty="0" smtClean="0">
                <a:solidFill>
                  <a:schemeClr val="tx1"/>
                </a:solidFill>
              </a:rPr>
              <a:t>pour vous permettre de découvrir des formations que vous ne connaissiez pas et élargir </a:t>
            </a:r>
            <a:r>
              <a:rPr lang="fr-FR" sz="1200" dirty="0">
                <a:solidFill>
                  <a:schemeClr val="tx1"/>
                </a:solidFill>
              </a:rPr>
              <a:t>vos </a:t>
            </a:r>
            <a:r>
              <a:rPr lang="fr-FR" sz="1200" dirty="0" smtClean="0">
                <a:solidFill>
                  <a:schemeClr val="tx1"/>
                </a:solidFill>
              </a:rPr>
              <a:t>choix</a:t>
            </a:r>
          </a:p>
          <a:p>
            <a:pPr marL="11112" lvl="1" indent="0" algn="just" defTabSz="457200">
              <a:spcBef>
                <a:spcPts val="1200"/>
              </a:spcBef>
              <a:spcAft>
                <a:spcPts val="0"/>
              </a:spcAft>
              <a:buClr>
                <a:srgbClr val="FF0000"/>
              </a:buClr>
              <a:buNone/>
              <a:defRPr/>
            </a:pPr>
            <a:r>
              <a:rPr lang="fr-FR" sz="1200" b="1" dirty="0" smtClean="0">
                <a:solidFill>
                  <a:schemeClr val="tx1"/>
                </a:solidFill>
              </a:rPr>
              <a:t>Vous aider à préparer vos choix de vœux, deux nouvelles fonctionnalités : </a:t>
            </a:r>
          </a:p>
          <a:p>
            <a:pPr marL="180975" lvl="1" indent="-169863" algn="just" defTabSz="457200">
              <a:buClr>
                <a:srgbClr val="FF0000"/>
              </a:buClr>
              <a:buFont typeface="Arial-ItalicMT" charset="0"/>
              <a:buChar char="&gt;"/>
              <a:defRPr/>
            </a:pPr>
            <a:r>
              <a:rPr lang="fr-FR" sz="1200" b="1" dirty="0" smtClean="0">
                <a:solidFill>
                  <a:schemeClr val="bg1"/>
                </a:solidFill>
                <a:highlight>
                  <a:srgbClr val="0000FF"/>
                </a:highlight>
              </a:rPr>
              <a:t>Conserver en « favoris » les formations que vous préférez </a:t>
            </a:r>
          </a:p>
          <a:p>
            <a:pPr marL="180975" lvl="1" indent="-169863" algn="just" defTabSz="457200">
              <a:spcBef>
                <a:spcPct val="20000"/>
              </a:spcBef>
              <a:spcAft>
                <a:spcPts val="0"/>
              </a:spcAft>
              <a:buClr>
                <a:srgbClr val="FF0000"/>
              </a:buClr>
              <a:buFont typeface="Arial-ItalicMT" charset="0"/>
              <a:buChar char="&gt;"/>
              <a:defRPr/>
            </a:pPr>
            <a:r>
              <a:rPr lang="fr-FR" sz="1200" b="1" dirty="0" smtClean="0">
                <a:solidFill>
                  <a:schemeClr val="bg1"/>
                </a:solidFill>
                <a:highlight>
                  <a:srgbClr val="0000FF"/>
                </a:highlight>
              </a:rPr>
              <a:t>Comparer les formations qui vous intéressent grâce au comparateur</a:t>
            </a:r>
            <a:r>
              <a:rPr lang="fr-FR" sz="1200" dirty="0">
                <a:solidFill>
                  <a:schemeClr val="tx1"/>
                </a:solidFill>
              </a:rPr>
              <a:t> (jusqu’à 5 formations comparées en même temps)</a:t>
            </a:r>
          </a:p>
          <a:p>
            <a:pPr marL="180975" lvl="1" indent="-169863" defTabSz="457200">
              <a:spcBef>
                <a:spcPct val="20000"/>
              </a:spcBef>
              <a:spcAft>
                <a:spcPts val="0"/>
              </a:spcAft>
              <a:buClr>
                <a:srgbClr val="FF0000"/>
              </a:buClr>
              <a:buFont typeface="Arial-ItalicMT" charset="0"/>
              <a:buChar char="&gt;"/>
              <a:defRPr/>
            </a:pPr>
            <a:endParaRPr lang="fr-FR" sz="1200" dirty="0">
              <a:solidFill>
                <a:schemeClr val="tx1"/>
              </a:solidFill>
            </a:endParaRPr>
          </a:p>
          <a:p>
            <a:endParaRPr lang="fr-FR" sz="1200" b="1" dirty="0" smtClean="0">
              <a:solidFill>
                <a:schemeClr val="bg1"/>
              </a:solidFill>
              <a:highlight>
                <a:srgbClr val="0000FF"/>
              </a:highlight>
            </a:endParaRP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8</a:t>
            </a:fld>
            <a:endParaRPr lang="fr-FR"/>
          </a:p>
        </p:txBody>
      </p:sp>
      <p:pic>
        <p:nvPicPr>
          <p:cNvPr id="6" name="Image 5"/>
          <p:cNvPicPr>
            <a:picLocks noChangeAspect="1"/>
          </p:cNvPicPr>
          <p:nvPr/>
        </p:nvPicPr>
        <p:blipFill>
          <a:blip r:embed="rId3"/>
          <a:stretch>
            <a:fillRect/>
          </a:stretch>
        </p:blipFill>
        <p:spPr>
          <a:xfrm>
            <a:off x="5384286" y="980185"/>
            <a:ext cx="3090480" cy="3064726"/>
          </a:xfrm>
          <a:prstGeom prst="rect">
            <a:avLst/>
          </a:prstGeom>
        </p:spPr>
      </p:pic>
      <p:sp>
        <p:nvSpPr>
          <p:cNvPr id="9" name="Rectangle à coins arrondis 8"/>
          <p:cNvSpPr/>
          <p:nvPr/>
        </p:nvSpPr>
        <p:spPr>
          <a:xfrm>
            <a:off x="3350941" y="87534"/>
            <a:ext cx="5501512"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smtClean="0">
                <a:solidFill>
                  <a:srgbClr val="000091"/>
                </a:solidFill>
                <a:latin typeface="Arial"/>
              </a:rPr>
              <a:t>La carte des formations 2025 à partir du 18 décembre 2024</a:t>
            </a:r>
            <a:endParaRPr lang="fr-FR" sz="1400" b="1" kern="0" dirty="0">
              <a:solidFill>
                <a:srgbClr val="000091"/>
              </a:solidFill>
              <a:latin typeface="Arial"/>
            </a:endParaRPr>
          </a:p>
        </p:txBody>
      </p:sp>
    </p:spTree>
    <p:extLst>
      <p:ext uri="{BB962C8B-B14F-4D97-AF65-F5344CB8AC3E}">
        <p14:creationId xmlns="" xmlns:p14="http://schemas.microsoft.com/office/powerpoint/2010/main" val="30379201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a:spLocks noGrp="1"/>
          </p:cNvSpPr>
          <p:nvPr>
            <p:ph type="title"/>
          </p:nvPr>
        </p:nvSpPr>
        <p:spPr>
          <a:xfrm>
            <a:off x="467544" y="930072"/>
            <a:ext cx="8208912" cy="591630"/>
          </a:xfrm>
        </p:spPr>
        <p:txBody>
          <a:bodyPr/>
          <a:lstStyle/>
          <a:p>
            <a:r>
              <a:rPr lang="fr-FR" sz="2200" dirty="0"/>
              <a:t>LE BON REFLEXE : </a:t>
            </a:r>
            <a:r>
              <a:rPr lang="fr-FR" sz="2200" dirty="0" smtClean="0"/>
              <a:t>ECHANGER, SE PREPARER</a:t>
            </a:r>
            <a:endParaRPr lang="fr-FR" sz="2200"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9</a:t>
            </a:fld>
            <a:endParaRPr lang="fr-FR" dirty="0"/>
          </a:p>
        </p:txBody>
      </p:sp>
      <p:sp>
        <p:nvSpPr>
          <p:cNvPr id="11" name="ZoneTexte 10"/>
          <p:cNvSpPr txBox="1"/>
          <p:nvPr/>
        </p:nvSpPr>
        <p:spPr>
          <a:xfrm>
            <a:off x="419386" y="3795886"/>
            <a:ext cx="4627001" cy="907941"/>
          </a:xfrm>
          <a:prstGeom prst="rect">
            <a:avLst/>
          </a:prstGeom>
          <a:noFill/>
        </p:spPr>
        <p:txBody>
          <a:bodyPr wrap="square" rtlCol="0">
            <a:spAutoFit/>
          </a:bodyPr>
          <a:lstStyle/>
          <a:p>
            <a:pPr>
              <a:spcBef>
                <a:spcPts val="600"/>
              </a:spcBef>
              <a:spcAft>
                <a:spcPts val="600"/>
              </a:spcAft>
            </a:pPr>
            <a:r>
              <a:rPr lang="fr-FR" sz="1500" b="1" dirty="0" smtClean="0">
                <a:solidFill>
                  <a:schemeClr val="bg1"/>
                </a:solidFill>
                <a:highlight>
                  <a:srgbClr val="0000FF"/>
                </a:highlight>
              </a:rPr>
              <a:t>Des </a:t>
            </a:r>
            <a:r>
              <a:rPr lang="fr-FR" sz="1500" b="1" dirty="0" err="1" smtClean="0">
                <a:solidFill>
                  <a:schemeClr val="bg1"/>
                </a:solidFill>
                <a:highlight>
                  <a:srgbClr val="0000FF"/>
                </a:highlight>
              </a:rPr>
              <a:t>lives</a:t>
            </a:r>
            <a:r>
              <a:rPr lang="fr-FR" sz="1500" b="1" dirty="0" smtClean="0">
                <a:solidFill>
                  <a:schemeClr val="bg1"/>
                </a:solidFill>
                <a:highlight>
                  <a:srgbClr val="0000FF"/>
                </a:highlight>
              </a:rPr>
              <a:t> pour poser vos questions </a:t>
            </a:r>
          </a:p>
          <a:p>
            <a:pPr>
              <a:spcBef>
                <a:spcPts val="600"/>
              </a:spcBef>
              <a:spcAft>
                <a:spcPts val="600"/>
              </a:spcAft>
            </a:pPr>
            <a:r>
              <a:rPr lang="fr-FR" sz="1400" i="1" dirty="0" smtClean="0">
                <a:solidFill>
                  <a:schemeClr val="accent1"/>
                </a:solidFill>
              </a:rPr>
              <a:t>Le calendrier </a:t>
            </a:r>
            <a:r>
              <a:rPr lang="fr-FR" sz="1400" i="1" dirty="0">
                <a:solidFill>
                  <a:schemeClr val="accent1"/>
                </a:solidFill>
              </a:rPr>
              <a:t>à retrouver </a:t>
            </a:r>
            <a:r>
              <a:rPr lang="fr-FR" sz="1400" i="1" dirty="0" smtClean="0">
                <a:solidFill>
                  <a:schemeClr val="accent1"/>
                </a:solidFill>
              </a:rPr>
              <a:t> dans </a:t>
            </a:r>
            <a:r>
              <a:rPr lang="fr-FR" sz="1400" b="1" i="1" dirty="0" smtClean="0">
                <a:solidFill>
                  <a:srgbClr val="0000FF"/>
                </a:solidFill>
              </a:rPr>
              <a:t>l’espace Ressources</a:t>
            </a:r>
            <a:r>
              <a:rPr lang="fr-FR" sz="1400" i="1" dirty="0" smtClean="0">
                <a:solidFill>
                  <a:schemeClr val="accent1"/>
                </a:solidFill>
              </a:rPr>
              <a:t> sur parcoursup.gouv.fr</a:t>
            </a:r>
            <a:endParaRPr lang="fr-FR" sz="1400" i="1" dirty="0">
              <a:solidFill>
                <a:schemeClr val="accent1"/>
              </a:solidFill>
            </a:endParaRPr>
          </a:p>
        </p:txBody>
      </p:sp>
      <p:sp>
        <p:nvSpPr>
          <p:cNvPr id="2" name="ZoneTexte 1"/>
          <p:cNvSpPr txBox="1"/>
          <p:nvPr/>
        </p:nvSpPr>
        <p:spPr>
          <a:xfrm>
            <a:off x="4699401" y="1347614"/>
            <a:ext cx="4015833" cy="2862322"/>
          </a:xfrm>
          <a:prstGeom prst="rect">
            <a:avLst/>
          </a:prstGeom>
          <a:solidFill>
            <a:srgbClr val="000091"/>
          </a:solidFill>
          <a:ln w="28575">
            <a:solidFill>
              <a:schemeClr val="bg1"/>
            </a:solidFill>
          </a:ln>
        </p:spPr>
        <p:txBody>
          <a:bodyPr wrap="square" rtlCol="0">
            <a:spAutoFit/>
          </a:bodyPr>
          <a:lstStyle/>
          <a:p>
            <a:pPr lvl="0"/>
            <a:r>
              <a:rPr lang="fr-FR" sz="1200" b="1" dirty="0">
                <a:solidFill>
                  <a:srgbClr val="FF9575"/>
                </a:solidFill>
              </a:rPr>
              <a:t>Echanger avec des professionnels dans votre lycée</a:t>
            </a:r>
          </a:p>
          <a:p>
            <a:pPr marL="285750" lvl="0" indent="-285750">
              <a:buFont typeface="Arial" panose="020B0604020202020204" pitchFamily="34" charset="0"/>
              <a:buChar char="•"/>
            </a:pPr>
            <a:r>
              <a:rPr lang="fr-FR" sz="1200" dirty="0">
                <a:solidFill>
                  <a:schemeClr val="bg1"/>
                </a:solidFill>
              </a:rPr>
              <a:t>Votre professeur principal</a:t>
            </a:r>
          </a:p>
          <a:p>
            <a:pPr marL="285750" lvl="0" indent="-285750">
              <a:buFont typeface="Arial" panose="020B0604020202020204" pitchFamily="34" charset="0"/>
              <a:buChar char="•"/>
            </a:pPr>
            <a:r>
              <a:rPr lang="fr-FR" sz="1200" dirty="0">
                <a:solidFill>
                  <a:schemeClr val="bg1"/>
                </a:solidFill>
              </a:rPr>
              <a:t>Les </a:t>
            </a:r>
            <a:r>
              <a:rPr lang="fr-FR" sz="1200" dirty="0" smtClean="0">
                <a:solidFill>
                  <a:schemeClr val="bg1"/>
                </a:solidFill>
              </a:rPr>
              <a:t>personnels d’orientation</a:t>
            </a:r>
            <a:endParaRPr lang="fr-FR" sz="1200" dirty="0">
              <a:solidFill>
                <a:schemeClr val="bg1"/>
              </a:solidFill>
            </a:endParaRPr>
          </a:p>
          <a:p>
            <a:pPr marL="285750" lvl="0" indent="-285750">
              <a:buFont typeface="Arial" panose="020B0604020202020204" pitchFamily="34" charset="0"/>
              <a:buChar char="•"/>
            </a:pPr>
            <a:endParaRPr lang="fr-FR" sz="1200" dirty="0">
              <a:solidFill>
                <a:schemeClr val="bg1"/>
              </a:solidFill>
            </a:endParaRPr>
          </a:p>
          <a:p>
            <a:pPr lvl="0"/>
            <a:r>
              <a:rPr lang="fr-FR" sz="1200" b="1" dirty="0">
                <a:solidFill>
                  <a:srgbClr val="FF9575"/>
                </a:solidFill>
              </a:rPr>
              <a:t>Echanger avec les formations </a:t>
            </a:r>
          </a:p>
          <a:p>
            <a:pPr marL="171450" lvl="0" indent="-171450">
              <a:buFont typeface="Arial" panose="020B0604020202020204" pitchFamily="34" charset="0"/>
              <a:buChar char="•"/>
            </a:pPr>
            <a:r>
              <a:rPr lang="fr-FR" sz="1200" dirty="0" smtClean="0">
                <a:solidFill>
                  <a:schemeClr val="bg1"/>
                </a:solidFill>
              </a:rPr>
              <a:t>Les responsables </a:t>
            </a:r>
            <a:r>
              <a:rPr lang="fr-FR" sz="1200" dirty="0">
                <a:solidFill>
                  <a:schemeClr val="bg1"/>
                </a:solidFill>
              </a:rPr>
              <a:t>de formations et étudiants </a:t>
            </a:r>
            <a:r>
              <a:rPr lang="fr-FR" sz="1200" dirty="0" smtClean="0">
                <a:solidFill>
                  <a:schemeClr val="bg1"/>
                </a:solidFill>
              </a:rPr>
              <a:t>ambassadeurs</a:t>
            </a:r>
          </a:p>
          <a:p>
            <a:pPr marL="171450" lvl="0" indent="-171450">
              <a:buFont typeface="Arial" panose="020B0604020202020204" pitchFamily="34" charset="0"/>
              <a:buChar char="•"/>
            </a:pPr>
            <a:r>
              <a:rPr lang="fr-FR" sz="1200" dirty="0" smtClean="0">
                <a:solidFill>
                  <a:schemeClr val="bg1"/>
                </a:solidFill>
              </a:rPr>
              <a:t>Lors </a:t>
            </a:r>
            <a:r>
              <a:rPr lang="fr-FR" sz="1200" dirty="0">
                <a:solidFill>
                  <a:schemeClr val="bg1"/>
                </a:solidFill>
              </a:rPr>
              <a:t>des journées portes ouvertes et salons </a:t>
            </a:r>
            <a:r>
              <a:rPr lang="fr-FR" sz="1200" dirty="0" smtClean="0">
                <a:solidFill>
                  <a:schemeClr val="bg1"/>
                </a:solidFill>
              </a:rPr>
              <a:t>avec </a:t>
            </a:r>
            <a:r>
              <a:rPr lang="fr-FR" sz="1200" dirty="0">
                <a:solidFill>
                  <a:schemeClr val="bg1"/>
                </a:solidFill>
              </a:rPr>
              <a:t>conférences </a:t>
            </a:r>
            <a:r>
              <a:rPr lang="fr-FR" sz="1200" dirty="0" smtClean="0">
                <a:solidFill>
                  <a:schemeClr val="bg1"/>
                </a:solidFill>
              </a:rPr>
              <a:t>thématiques</a:t>
            </a:r>
            <a:br>
              <a:rPr lang="fr-FR" sz="1200" dirty="0" smtClean="0">
                <a:solidFill>
                  <a:schemeClr val="bg1"/>
                </a:solidFill>
              </a:rPr>
            </a:br>
            <a:endParaRPr lang="fr-FR" sz="1200" dirty="0" smtClean="0">
              <a:solidFill>
                <a:schemeClr val="bg1"/>
              </a:solidFill>
            </a:endParaRPr>
          </a:p>
          <a:p>
            <a:pPr marL="171450" indent="-171450">
              <a:buFont typeface="Wingdings" panose="05000000000000000000" pitchFamily="2" charset="2"/>
              <a:buChar char="Ø"/>
            </a:pPr>
            <a:r>
              <a:rPr lang="fr-FR" sz="1200" i="1" dirty="0">
                <a:solidFill>
                  <a:schemeClr val="bg1"/>
                </a:solidFill>
              </a:rPr>
              <a:t>contact et dates à retrouver sur </a:t>
            </a:r>
            <a:r>
              <a:rPr lang="fr-FR" sz="1200" i="1" dirty="0" smtClean="0">
                <a:solidFill>
                  <a:schemeClr val="bg1"/>
                </a:solidFill>
              </a:rPr>
              <a:t>parcoursup.gouv.fr </a:t>
            </a:r>
            <a:endParaRPr lang="fr-FR" sz="1200" i="1" dirty="0">
              <a:solidFill>
                <a:schemeClr val="bg1"/>
              </a:solidFill>
            </a:endParaRPr>
          </a:p>
          <a:p>
            <a:pPr lvl="0"/>
            <a:endParaRPr lang="fr-FR" sz="1200" dirty="0">
              <a:solidFill>
                <a:schemeClr val="bg1"/>
              </a:solidFill>
            </a:endParaRPr>
          </a:p>
          <a:p>
            <a:r>
              <a:rPr lang="fr-FR" sz="1200" b="1" dirty="0">
                <a:solidFill>
                  <a:srgbClr val="FF9575"/>
                </a:solidFill>
              </a:rPr>
              <a:t>Préparez-vous avec les outils Parcoursup</a:t>
            </a:r>
          </a:p>
          <a:p>
            <a:pPr marL="171450" indent="-171450">
              <a:buFont typeface="Arial" panose="020B0604020202020204" pitchFamily="34" charset="0"/>
              <a:buChar char="•"/>
            </a:pPr>
            <a:r>
              <a:rPr lang="fr-FR" sz="1200" dirty="0" smtClean="0">
                <a:solidFill>
                  <a:schemeClr val="bg1"/>
                </a:solidFill>
              </a:rPr>
              <a:t>Quiz, </a:t>
            </a:r>
            <a:r>
              <a:rPr lang="fr-FR" sz="1200" dirty="0" err="1" smtClean="0">
                <a:solidFill>
                  <a:schemeClr val="bg1"/>
                </a:solidFill>
              </a:rPr>
              <a:t>Video</a:t>
            </a:r>
            <a:r>
              <a:rPr lang="fr-FR" sz="1200" dirty="0" smtClean="0">
                <a:solidFill>
                  <a:schemeClr val="bg1"/>
                </a:solidFill>
              </a:rPr>
              <a:t>-tuto, Règles d’or, Faq</a:t>
            </a:r>
          </a:p>
          <a:p>
            <a:pPr marL="171450" indent="-171450">
              <a:buFont typeface="Arial" panose="020B0604020202020204" pitchFamily="34" charset="0"/>
              <a:buChar char="•"/>
            </a:pPr>
            <a:r>
              <a:rPr lang="fr-FR" sz="1200" dirty="0" smtClean="0">
                <a:solidFill>
                  <a:schemeClr val="bg1"/>
                </a:solidFill>
              </a:rPr>
              <a:t>Site d’entrainement de la phase d’admission</a:t>
            </a:r>
            <a:endParaRPr lang="fr-FR" sz="1200" dirty="0">
              <a:solidFill>
                <a:schemeClr val="bg1"/>
              </a:solidFill>
            </a:endParaRPr>
          </a:p>
        </p:txBody>
      </p:sp>
      <p:pic>
        <p:nvPicPr>
          <p:cNvPr id="4" name="Imag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35508" y="1362133"/>
            <a:ext cx="3968527" cy="2225057"/>
          </a:xfrm>
          <a:prstGeom prst="rect">
            <a:avLst/>
          </a:prstGeom>
        </p:spPr>
      </p:pic>
      <p:sp>
        <p:nvSpPr>
          <p:cNvPr id="10" name="Rectangle à coins arrondis 9"/>
          <p:cNvSpPr/>
          <p:nvPr/>
        </p:nvSpPr>
        <p:spPr>
          <a:xfrm>
            <a:off x="3830445" y="119831"/>
            <a:ext cx="4935892"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L’accompagnement à </a:t>
            </a:r>
            <a:r>
              <a:rPr lang="fr-FR" sz="1400" b="1" kern="0" dirty="0" smtClean="0">
                <a:solidFill>
                  <a:srgbClr val="000091"/>
                </a:solidFill>
                <a:latin typeface="Arial"/>
              </a:rPr>
              <a:t>l’orientation : les bons réflexes</a:t>
            </a:r>
            <a:endParaRPr lang="fr-FR" sz="1400" b="1" kern="0" dirty="0">
              <a:solidFill>
                <a:srgbClr val="000091"/>
              </a:solidFill>
              <a:latin typeface="Arial"/>
            </a:endParaRPr>
          </a:p>
        </p:txBody>
      </p:sp>
    </p:spTree>
    <p:extLst>
      <p:ext uri="{BB962C8B-B14F-4D97-AF65-F5344CB8AC3E}">
        <p14:creationId xmlns="" xmlns:p14="http://schemas.microsoft.com/office/powerpoint/2010/main" val="1945618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PÉRATEURS">
  <a:themeElements>
    <a:clrScheme name="psup23">
      <a:dk1>
        <a:srgbClr val="000091"/>
      </a:dk1>
      <a:lt1>
        <a:srgbClr val="FFFFFF"/>
      </a:lt1>
      <a:dk2>
        <a:srgbClr val="000091"/>
      </a:dk2>
      <a:lt2>
        <a:srgbClr val="E1000F"/>
      </a:lt2>
      <a:accent1>
        <a:srgbClr val="000000"/>
      </a:accent1>
      <a:accent2>
        <a:srgbClr val="34BAB5"/>
      </a:accent2>
      <a:accent3>
        <a:srgbClr val="34CB69"/>
      </a:accent3>
      <a:accent4>
        <a:srgbClr val="79B1E8"/>
      </a:accent4>
      <a:accent5>
        <a:srgbClr val="FFCA00"/>
      </a:accent5>
      <a:accent6>
        <a:srgbClr val="FF9575"/>
      </a:accent6>
      <a:hlink>
        <a:srgbClr val="E1000F"/>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Présentation1" id="{8FCDB1F8-448A-9B4E-9E75-912673BA5B96}" vid="{365F31D6-8738-E34B-8C61-30CB0CD3BB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4711</TotalTime>
  <Words>3055</Words>
  <Application>Microsoft Office PowerPoint</Application>
  <PresentationFormat>Affichage à l'écran (16:9)</PresentationFormat>
  <Paragraphs>378</Paragraphs>
  <Slides>42</Slides>
  <Notes>6</Notes>
  <HiddenSlides>0</HiddenSlides>
  <MMClips>0</MMClips>
  <ScaleCrop>false</ScaleCrop>
  <HeadingPairs>
    <vt:vector size="4" baseType="variant">
      <vt:variant>
        <vt:lpstr>Thème</vt:lpstr>
      </vt:variant>
      <vt:variant>
        <vt:i4>1</vt:i4>
      </vt:variant>
      <vt:variant>
        <vt:lpstr>Titres des diapositives</vt:lpstr>
      </vt:variant>
      <vt:variant>
        <vt:i4>42</vt:i4>
      </vt:variant>
    </vt:vector>
  </HeadingPairs>
  <TitlesOfParts>
    <vt:vector size="43" baseType="lpstr">
      <vt:lpstr>OPÉRATEURS</vt:lpstr>
      <vt:lpstr>Parcoursup simplifie vos démarches</vt:lpstr>
      <vt:lpstr>Diapositive 2</vt:lpstr>
      <vt:lpstr> Étape 1 : des outils pour vous aider à élaborer votre projet d’orientation</vt:lpstr>
      <vt:lpstr>Diapositive 4</vt:lpstr>
      <vt:lpstr>L’accompagnement au sein de votre lycée : des acteurs, des temps forts et des outils pour vous aider à élaborer votre projet d’orientation </vt:lpstr>
      <vt:lpstr>LE BON REFLEXE : S’INFORMER</vt:lpstr>
      <vt:lpstr>Diapositive 7</vt:lpstr>
      <vt:lpstr>Diapositive 8</vt:lpstr>
      <vt:lpstr>LE BON REFLEXE : ECHANGER, SE PREPARER</vt:lpstr>
      <vt:lpstr>Diapositive 10</vt:lpstr>
      <vt:lpstr>Diapositive 11</vt:lpstr>
      <vt:lpstr>S’inscrire sur Parcoursup </vt:lpstr>
      <vt:lpstr>Diapositive 13</vt:lpstr>
      <vt:lpstr>Diapositive 14</vt:lpstr>
      <vt:lpstr>Diapositive 15</vt:lpstr>
      <vt:lpstr>Focus sur les vœux multiples (1/4) </vt:lpstr>
      <vt:lpstr>Focus sur les vœux multiples (2/4) </vt:lpstr>
      <vt:lpstr>Focus sur les vœux multiples (3/4)  </vt:lpstr>
      <vt:lpstr>Focus sur les vœux multiples : exemples (4/4)</vt:lpstr>
      <vt:lpstr>Focus sur le secteur géographique  </vt:lpstr>
      <vt:lpstr>Diapositive 21</vt:lpstr>
      <vt:lpstr>Finaliser son dossier et confirmer vos vœux </vt:lpstr>
      <vt:lpstr>La rubrique « préférence et autres projets »</vt:lpstr>
      <vt:lpstr>L’attestation de passation du questionnaire pour les vœux en licence de Droit</vt:lpstr>
      <vt:lpstr>Diapositive 25</vt:lpstr>
      <vt:lpstr>La fiche avenir renseignée par le lycée </vt:lpstr>
      <vt:lpstr>Diapositive 27</vt:lpstr>
      <vt:lpstr> L’analyse des candidatures par les formations</vt:lpstr>
      <vt:lpstr>Rappel  : Parcoursup ne décide pas de votre affectation</vt:lpstr>
      <vt:lpstr>Étape 3 : consulter les réponses des formations et faire ses choix </vt:lpstr>
      <vt:lpstr>Diapositive 31</vt:lpstr>
      <vt:lpstr>La phase d’admission principale : 2 juin au 10 juillet 2025  </vt:lpstr>
      <vt:lpstr>Les réponses des formations et les choix des candidats</vt:lpstr>
      <vt:lpstr>Des alertes dès qu’un candidat reçoit une proposition d’admission </vt:lpstr>
      <vt:lpstr>Comment répondre aux propositions d’admission ? (1/2)  </vt:lpstr>
      <vt:lpstr>Comment répondre aux propositions d’admission ? (2/2)  </vt:lpstr>
      <vt:lpstr>Des solutions pour les candidats qui n’ont pas reçu de proposition d’admission </vt:lpstr>
      <vt:lpstr>L’inscription administrative dans la formation choisie </vt:lpstr>
      <vt:lpstr>Diapositive 39</vt:lpstr>
      <vt:lpstr>Des services pour vous aider et répondre à vos questions tout au long de la procédure</vt:lpstr>
      <vt:lpstr>Pensez aussi à préparer votre future vie d’étudiant(e)</vt:lpstr>
      <vt:lpstr>w</vt:lpstr>
    </vt:vector>
  </TitlesOfParts>
  <Manager>Client</Manager>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Microsoft Office User</dc:creator>
  <cp:lastModifiedBy>seceleve</cp:lastModifiedBy>
  <cp:revision>330</cp:revision>
  <dcterms:created xsi:type="dcterms:W3CDTF">2020-10-27T08:44:50Z</dcterms:created>
  <dcterms:modified xsi:type="dcterms:W3CDTF">2025-01-27T08:23:11Z</dcterms:modified>
</cp:coreProperties>
</file>