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7" r:id="rId3"/>
    <p:sldId id="258" r:id="rId4"/>
    <p:sldId id="259"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8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746C42-5AAE-85CA-9C83-75C94C2AA37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099EDCA-FE77-1F6D-D31C-DFE80DBEC8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B7CD946-AF20-8DFC-7195-A08B38BE723A}"/>
              </a:ext>
            </a:extLst>
          </p:cNvPr>
          <p:cNvSpPr>
            <a:spLocks noGrp="1"/>
          </p:cNvSpPr>
          <p:nvPr>
            <p:ph type="dt" sz="half" idx="10"/>
          </p:nvPr>
        </p:nvSpPr>
        <p:spPr/>
        <p:txBody>
          <a:bodyPr/>
          <a:lstStyle/>
          <a:p>
            <a:fld id="{4917F3E1-B588-408D-AF51-1DA40D0486AB}" type="datetimeFigureOut">
              <a:rPr lang="fr-FR" smtClean="0"/>
              <a:t>21/02/2024</a:t>
            </a:fld>
            <a:endParaRPr lang="fr-FR"/>
          </a:p>
        </p:txBody>
      </p:sp>
      <p:sp>
        <p:nvSpPr>
          <p:cNvPr id="5" name="Espace réservé du pied de page 4">
            <a:extLst>
              <a:ext uri="{FF2B5EF4-FFF2-40B4-BE49-F238E27FC236}">
                <a16:creationId xmlns:a16="http://schemas.microsoft.com/office/drawing/2014/main" id="{215C5E0E-1E4D-36A7-63EA-684F5D912D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E353C21-57FA-0984-D1B6-B2A1FFE1553F}"/>
              </a:ext>
            </a:extLst>
          </p:cNvPr>
          <p:cNvSpPr>
            <a:spLocks noGrp="1"/>
          </p:cNvSpPr>
          <p:nvPr>
            <p:ph type="sldNum" sz="quarter" idx="12"/>
          </p:nvPr>
        </p:nvSpPr>
        <p:spPr/>
        <p:txBody>
          <a:bodyPr/>
          <a:lstStyle/>
          <a:p>
            <a:fld id="{FA782453-1B91-4D58-961A-4BA8017E988E}" type="slidenum">
              <a:rPr lang="fr-FR" smtClean="0"/>
              <a:t>‹N°›</a:t>
            </a:fld>
            <a:endParaRPr lang="fr-FR"/>
          </a:p>
        </p:txBody>
      </p:sp>
    </p:spTree>
    <p:extLst>
      <p:ext uri="{BB962C8B-B14F-4D97-AF65-F5344CB8AC3E}">
        <p14:creationId xmlns:p14="http://schemas.microsoft.com/office/powerpoint/2010/main" val="78565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426870-9D32-B5F5-B376-FFE8B0C18F8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5FEDEA9-9BA7-4D47-803E-973F86F89FF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DC41EF-B337-14EC-02EA-DF21A9505C4A}"/>
              </a:ext>
            </a:extLst>
          </p:cNvPr>
          <p:cNvSpPr>
            <a:spLocks noGrp="1"/>
          </p:cNvSpPr>
          <p:nvPr>
            <p:ph type="dt" sz="half" idx="10"/>
          </p:nvPr>
        </p:nvSpPr>
        <p:spPr/>
        <p:txBody>
          <a:bodyPr/>
          <a:lstStyle/>
          <a:p>
            <a:fld id="{4917F3E1-B588-408D-AF51-1DA40D0486AB}" type="datetimeFigureOut">
              <a:rPr lang="fr-FR" smtClean="0"/>
              <a:t>21/02/2024</a:t>
            </a:fld>
            <a:endParaRPr lang="fr-FR"/>
          </a:p>
        </p:txBody>
      </p:sp>
      <p:sp>
        <p:nvSpPr>
          <p:cNvPr id="5" name="Espace réservé du pied de page 4">
            <a:extLst>
              <a:ext uri="{FF2B5EF4-FFF2-40B4-BE49-F238E27FC236}">
                <a16:creationId xmlns:a16="http://schemas.microsoft.com/office/drawing/2014/main" id="{9A5AD7F3-B798-18A1-569F-07088208076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79BFC7F-E048-1435-7643-E86DB3071299}"/>
              </a:ext>
            </a:extLst>
          </p:cNvPr>
          <p:cNvSpPr>
            <a:spLocks noGrp="1"/>
          </p:cNvSpPr>
          <p:nvPr>
            <p:ph type="sldNum" sz="quarter" idx="12"/>
          </p:nvPr>
        </p:nvSpPr>
        <p:spPr/>
        <p:txBody>
          <a:bodyPr/>
          <a:lstStyle/>
          <a:p>
            <a:fld id="{FA782453-1B91-4D58-961A-4BA8017E988E}" type="slidenum">
              <a:rPr lang="fr-FR" smtClean="0"/>
              <a:t>‹N°›</a:t>
            </a:fld>
            <a:endParaRPr lang="fr-FR"/>
          </a:p>
        </p:txBody>
      </p:sp>
    </p:spTree>
    <p:extLst>
      <p:ext uri="{BB962C8B-B14F-4D97-AF65-F5344CB8AC3E}">
        <p14:creationId xmlns:p14="http://schemas.microsoft.com/office/powerpoint/2010/main" val="20473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7F1EDCA-1DB0-8FC9-411C-8B42CFF91B7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D746E71-C1E2-23D7-0C7E-17F5FB5CED0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6EB600B-160B-ED86-F9D9-C73DF93FC416}"/>
              </a:ext>
            </a:extLst>
          </p:cNvPr>
          <p:cNvSpPr>
            <a:spLocks noGrp="1"/>
          </p:cNvSpPr>
          <p:nvPr>
            <p:ph type="dt" sz="half" idx="10"/>
          </p:nvPr>
        </p:nvSpPr>
        <p:spPr/>
        <p:txBody>
          <a:bodyPr/>
          <a:lstStyle/>
          <a:p>
            <a:fld id="{4917F3E1-B588-408D-AF51-1DA40D0486AB}" type="datetimeFigureOut">
              <a:rPr lang="fr-FR" smtClean="0"/>
              <a:t>21/02/2024</a:t>
            </a:fld>
            <a:endParaRPr lang="fr-FR"/>
          </a:p>
        </p:txBody>
      </p:sp>
      <p:sp>
        <p:nvSpPr>
          <p:cNvPr id="5" name="Espace réservé du pied de page 4">
            <a:extLst>
              <a:ext uri="{FF2B5EF4-FFF2-40B4-BE49-F238E27FC236}">
                <a16:creationId xmlns:a16="http://schemas.microsoft.com/office/drawing/2014/main" id="{1606F2D0-48D0-4121-5301-E54B9E7BFA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CE5983-B2A0-13B4-EEB2-C5C84600FB0A}"/>
              </a:ext>
            </a:extLst>
          </p:cNvPr>
          <p:cNvSpPr>
            <a:spLocks noGrp="1"/>
          </p:cNvSpPr>
          <p:nvPr>
            <p:ph type="sldNum" sz="quarter" idx="12"/>
          </p:nvPr>
        </p:nvSpPr>
        <p:spPr/>
        <p:txBody>
          <a:bodyPr/>
          <a:lstStyle/>
          <a:p>
            <a:fld id="{FA782453-1B91-4D58-961A-4BA8017E988E}" type="slidenum">
              <a:rPr lang="fr-FR" smtClean="0"/>
              <a:t>‹N°›</a:t>
            </a:fld>
            <a:endParaRPr lang="fr-FR"/>
          </a:p>
        </p:txBody>
      </p:sp>
    </p:spTree>
    <p:extLst>
      <p:ext uri="{BB962C8B-B14F-4D97-AF65-F5344CB8AC3E}">
        <p14:creationId xmlns:p14="http://schemas.microsoft.com/office/powerpoint/2010/main" val="419782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B1B789-98E0-3CBF-DF47-34B9B9C9539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2BAC3C8-8CDF-5D86-B05C-A531E28EB16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AB641E-7AF4-3D84-2932-B5B1EB05337D}"/>
              </a:ext>
            </a:extLst>
          </p:cNvPr>
          <p:cNvSpPr>
            <a:spLocks noGrp="1"/>
          </p:cNvSpPr>
          <p:nvPr>
            <p:ph type="dt" sz="half" idx="10"/>
          </p:nvPr>
        </p:nvSpPr>
        <p:spPr/>
        <p:txBody>
          <a:bodyPr/>
          <a:lstStyle/>
          <a:p>
            <a:fld id="{4917F3E1-B588-408D-AF51-1DA40D0486AB}" type="datetimeFigureOut">
              <a:rPr lang="fr-FR" smtClean="0"/>
              <a:t>21/02/2024</a:t>
            </a:fld>
            <a:endParaRPr lang="fr-FR"/>
          </a:p>
        </p:txBody>
      </p:sp>
      <p:sp>
        <p:nvSpPr>
          <p:cNvPr id="5" name="Espace réservé du pied de page 4">
            <a:extLst>
              <a:ext uri="{FF2B5EF4-FFF2-40B4-BE49-F238E27FC236}">
                <a16:creationId xmlns:a16="http://schemas.microsoft.com/office/drawing/2014/main" id="{8AC30585-A5B8-0E28-1E77-07D5C16849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4558D8-2773-C282-6730-82CFDA0DF846}"/>
              </a:ext>
            </a:extLst>
          </p:cNvPr>
          <p:cNvSpPr>
            <a:spLocks noGrp="1"/>
          </p:cNvSpPr>
          <p:nvPr>
            <p:ph type="sldNum" sz="quarter" idx="12"/>
          </p:nvPr>
        </p:nvSpPr>
        <p:spPr/>
        <p:txBody>
          <a:bodyPr/>
          <a:lstStyle/>
          <a:p>
            <a:fld id="{FA782453-1B91-4D58-961A-4BA8017E988E}" type="slidenum">
              <a:rPr lang="fr-FR" smtClean="0"/>
              <a:t>‹N°›</a:t>
            </a:fld>
            <a:endParaRPr lang="fr-FR"/>
          </a:p>
        </p:txBody>
      </p:sp>
    </p:spTree>
    <p:extLst>
      <p:ext uri="{BB962C8B-B14F-4D97-AF65-F5344CB8AC3E}">
        <p14:creationId xmlns:p14="http://schemas.microsoft.com/office/powerpoint/2010/main" val="3204619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CC0FE2-2181-D2E4-976B-7C9E56BAB72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FC4A66B-2C36-468C-3A9A-677503ED3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1F6043A-3B13-6974-92AB-37223BF8819F}"/>
              </a:ext>
            </a:extLst>
          </p:cNvPr>
          <p:cNvSpPr>
            <a:spLocks noGrp="1"/>
          </p:cNvSpPr>
          <p:nvPr>
            <p:ph type="dt" sz="half" idx="10"/>
          </p:nvPr>
        </p:nvSpPr>
        <p:spPr/>
        <p:txBody>
          <a:bodyPr/>
          <a:lstStyle/>
          <a:p>
            <a:fld id="{4917F3E1-B588-408D-AF51-1DA40D0486AB}" type="datetimeFigureOut">
              <a:rPr lang="fr-FR" smtClean="0"/>
              <a:t>21/02/2024</a:t>
            </a:fld>
            <a:endParaRPr lang="fr-FR"/>
          </a:p>
        </p:txBody>
      </p:sp>
      <p:sp>
        <p:nvSpPr>
          <p:cNvPr id="5" name="Espace réservé du pied de page 4">
            <a:extLst>
              <a:ext uri="{FF2B5EF4-FFF2-40B4-BE49-F238E27FC236}">
                <a16:creationId xmlns:a16="http://schemas.microsoft.com/office/drawing/2014/main" id="{386A3997-E258-9CB0-6835-DB84873EC0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149F9B-2E90-7D57-D38B-D4975DA1FA53}"/>
              </a:ext>
            </a:extLst>
          </p:cNvPr>
          <p:cNvSpPr>
            <a:spLocks noGrp="1"/>
          </p:cNvSpPr>
          <p:nvPr>
            <p:ph type="sldNum" sz="quarter" idx="12"/>
          </p:nvPr>
        </p:nvSpPr>
        <p:spPr/>
        <p:txBody>
          <a:bodyPr/>
          <a:lstStyle/>
          <a:p>
            <a:fld id="{FA782453-1B91-4D58-961A-4BA8017E988E}" type="slidenum">
              <a:rPr lang="fr-FR" smtClean="0"/>
              <a:t>‹N°›</a:t>
            </a:fld>
            <a:endParaRPr lang="fr-FR"/>
          </a:p>
        </p:txBody>
      </p:sp>
    </p:spTree>
    <p:extLst>
      <p:ext uri="{BB962C8B-B14F-4D97-AF65-F5344CB8AC3E}">
        <p14:creationId xmlns:p14="http://schemas.microsoft.com/office/powerpoint/2010/main" val="1447744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943F9F-A9F3-7191-9F5E-11392CB4049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7715A32-AA3F-1EF6-8826-C3CEEA50F01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AD1F17B-366B-D6AF-1464-08C6859E5DC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69CE1D3-E861-E08C-C616-72E0BC2E7E76}"/>
              </a:ext>
            </a:extLst>
          </p:cNvPr>
          <p:cNvSpPr>
            <a:spLocks noGrp="1"/>
          </p:cNvSpPr>
          <p:nvPr>
            <p:ph type="dt" sz="half" idx="10"/>
          </p:nvPr>
        </p:nvSpPr>
        <p:spPr/>
        <p:txBody>
          <a:bodyPr/>
          <a:lstStyle/>
          <a:p>
            <a:fld id="{4917F3E1-B588-408D-AF51-1DA40D0486AB}" type="datetimeFigureOut">
              <a:rPr lang="fr-FR" smtClean="0"/>
              <a:t>21/02/2024</a:t>
            </a:fld>
            <a:endParaRPr lang="fr-FR"/>
          </a:p>
        </p:txBody>
      </p:sp>
      <p:sp>
        <p:nvSpPr>
          <p:cNvPr id="6" name="Espace réservé du pied de page 5">
            <a:extLst>
              <a:ext uri="{FF2B5EF4-FFF2-40B4-BE49-F238E27FC236}">
                <a16:creationId xmlns:a16="http://schemas.microsoft.com/office/drawing/2014/main" id="{A85C376C-60CE-5E10-1C94-4A3CBF134D5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E7363EE-B520-94F6-EA6F-271EA4AF1768}"/>
              </a:ext>
            </a:extLst>
          </p:cNvPr>
          <p:cNvSpPr>
            <a:spLocks noGrp="1"/>
          </p:cNvSpPr>
          <p:nvPr>
            <p:ph type="sldNum" sz="quarter" idx="12"/>
          </p:nvPr>
        </p:nvSpPr>
        <p:spPr/>
        <p:txBody>
          <a:bodyPr/>
          <a:lstStyle/>
          <a:p>
            <a:fld id="{FA782453-1B91-4D58-961A-4BA8017E988E}" type="slidenum">
              <a:rPr lang="fr-FR" smtClean="0"/>
              <a:t>‹N°›</a:t>
            </a:fld>
            <a:endParaRPr lang="fr-FR"/>
          </a:p>
        </p:txBody>
      </p:sp>
    </p:spTree>
    <p:extLst>
      <p:ext uri="{BB962C8B-B14F-4D97-AF65-F5344CB8AC3E}">
        <p14:creationId xmlns:p14="http://schemas.microsoft.com/office/powerpoint/2010/main" val="303438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4D312A-C288-3AB1-2D36-18CF968662C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6ABF5D6-51B9-12D7-5231-F76B8FE9FB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67B12D1-8E15-8034-21B1-42B560C4212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02FBE03-E63D-61A2-02CC-8C2AD6CDBE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28C1EB1-4881-4231-175A-96E525049E1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D524FD6-9FA2-E5F0-4335-173F83182006}"/>
              </a:ext>
            </a:extLst>
          </p:cNvPr>
          <p:cNvSpPr>
            <a:spLocks noGrp="1"/>
          </p:cNvSpPr>
          <p:nvPr>
            <p:ph type="dt" sz="half" idx="10"/>
          </p:nvPr>
        </p:nvSpPr>
        <p:spPr/>
        <p:txBody>
          <a:bodyPr/>
          <a:lstStyle/>
          <a:p>
            <a:fld id="{4917F3E1-B588-408D-AF51-1DA40D0486AB}" type="datetimeFigureOut">
              <a:rPr lang="fr-FR" smtClean="0"/>
              <a:t>21/02/2024</a:t>
            </a:fld>
            <a:endParaRPr lang="fr-FR"/>
          </a:p>
        </p:txBody>
      </p:sp>
      <p:sp>
        <p:nvSpPr>
          <p:cNvPr id="8" name="Espace réservé du pied de page 7">
            <a:extLst>
              <a:ext uri="{FF2B5EF4-FFF2-40B4-BE49-F238E27FC236}">
                <a16:creationId xmlns:a16="http://schemas.microsoft.com/office/drawing/2014/main" id="{D7221B97-3804-F71B-A0A8-F758D2B574D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4C8ED3D-0E2B-6CD6-9CF2-D96C6F9668E7}"/>
              </a:ext>
            </a:extLst>
          </p:cNvPr>
          <p:cNvSpPr>
            <a:spLocks noGrp="1"/>
          </p:cNvSpPr>
          <p:nvPr>
            <p:ph type="sldNum" sz="quarter" idx="12"/>
          </p:nvPr>
        </p:nvSpPr>
        <p:spPr/>
        <p:txBody>
          <a:bodyPr/>
          <a:lstStyle/>
          <a:p>
            <a:fld id="{FA782453-1B91-4D58-961A-4BA8017E988E}" type="slidenum">
              <a:rPr lang="fr-FR" smtClean="0"/>
              <a:t>‹N°›</a:t>
            </a:fld>
            <a:endParaRPr lang="fr-FR"/>
          </a:p>
        </p:txBody>
      </p:sp>
    </p:spTree>
    <p:extLst>
      <p:ext uri="{BB962C8B-B14F-4D97-AF65-F5344CB8AC3E}">
        <p14:creationId xmlns:p14="http://schemas.microsoft.com/office/powerpoint/2010/main" val="254135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0B2A3C-E2D9-B385-3956-9D9B013ECC3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5EFC48D-1FC4-8F6E-0748-299F900974B6}"/>
              </a:ext>
            </a:extLst>
          </p:cNvPr>
          <p:cNvSpPr>
            <a:spLocks noGrp="1"/>
          </p:cNvSpPr>
          <p:nvPr>
            <p:ph type="dt" sz="half" idx="10"/>
          </p:nvPr>
        </p:nvSpPr>
        <p:spPr/>
        <p:txBody>
          <a:bodyPr/>
          <a:lstStyle/>
          <a:p>
            <a:fld id="{4917F3E1-B588-408D-AF51-1DA40D0486AB}" type="datetimeFigureOut">
              <a:rPr lang="fr-FR" smtClean="0"/>
              <a:t>21/02/2024</a:t>
            </a:fld>
            <a:endParaRPr lang="fr-FR"/>
          </a:p>
        </p:txBody>
      </p:sp>
      <p:sp>
        <p:nvSpPr>
          <p:cNvPr id="4" name="Espace réservé du pied de page 3">
            <a:extLst>
              <a:ext uri="{FF2B5EF4-FFF2-40B4-BE49-F238E27FC236}">
                <a16:creationId xmlns:a16="http://schemas.microsoft.com/office/drawing/2014/main" id="{8B466C90-4BCD-946A-B68D-E1102A15BE4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118C63C-065F-E402-03E3-31CB9FFAB469}"/>
              </a:ext>
            </a:extLst>
          </p:cNvPr>
          <p:cNvSpPr>
            <a:spLocks noGrp="1"/>
          </p:cNvSpPr>
          <p:nvPr>
            <p:ph type="sldNum" sz="quarter" idx="12"/>
          </p:nvPr>
        </p:nvSpPr>
        <p:spPr/>
        <p:txBody>
          <a:bodyPr/>
          <a:lstStyle/>
          <a:p>
            <a:fld id="{FA782453-1B91-4D58-961A-4BA8017E988E}" type="slidenum">
              <a:rPr lang="fr-FR" smtClean="0"/>
              <a:t>‹N°›</a:t>
            </a:fld>
            <a:endParaRPr lang="fr-FR"/>
          </a:p>
        </p:txBody>
      </p:sp>
    </p:spTree>
    <p:extLst>
      <p:ext uri="{BB962C8B-B14F-4D97-AF65-F5344CB8AC3E}">
        <p14:creationId xmlns:p14="http://schemas.microsoft.com/office/powerpoint/2010/main" val="2484393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89A5D1B-BD83-1694-EA9F-B79923A547C1}"/>
              </a:ext>
            </a:extLst>
          </p:cNvPr>
          <p:cNvSpPr>
            <a:spLocks noGrp="1"/>
          </p:cNvSpPr>
          <p:nvPr>
            <p:ph type="dt" sz="half" idx="10"/>
          </p:nvPr>
        </p:nvSpPr>
        <p:spPr/>
        <p:txBody>
          <a:bodyPr/>
          <a:lstStyle/>
          <a:p>
            <a:fld id="{4917F3E1-B588-408D-AF51-1DA40D0486AB}" type="datetimeFigureOut">
              <a:rPr lang="fr-FR" smtClean="0"/>
              <a:t>21/02/2024</a:t>
            </a:fld>
            <a:endParaRPr lang="fr-FR"/>
          </a:p>
        </p:txBody>
      </p:sp>
      <p:sp>
        <p:nvSpPr>
          <p:cNvPr id="3" name="Espace réservé du pied de page 2">
            <a:extLst>
              <a:ext uri="{FF2B5EF4-FFF2-40B4-BE49-F238E27FC236}">
                <a16:creationId xmlns:a16="http://schemas.microsoft.com/office/drawing/2014/main" id="{34E23E42-29F2-4EFB-30B0-B14DBDE987C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D497FBE-F95B-AE77-C456-5FA0DDF3834B}"/>
              </a:ext>
            </a:extLst>
          </p:cNvPr>
          <p:cNvSpPr>
            <a:spLocks noGrp="1"/>
          </p:cNvSpPr>
          <p:nvPr>
            <p:ph type="sldNum" sz="quarter" idx="12"/>
          </p:nvPr>
        </p:nvSpPr>
        <p:spPr/>
        <p:txBody>
          <a:bodyPr/>
          <a:lstStyle/>
          <a:p>
            <a:fld id="{FA782453-1B91-4D58-961A-4BA8017E988E}" type="slidenum">
              <a:rPr lang="fr-FR" smtClean="0"/>
              <a:t>‹N°›</a:t>
            </a:fld>
            <a:endParaRPr lang="fr-FR"/>
          </a:p>
        </p:txBody>
      </p:sp>
    </p:spTree>
    <p:extLst>
      <p:ext uri="{BB962C8B-B14F-4D97-AF65-F5344CB8AC3E}">
        <p14:creationId xmlns:p14="http://schemas.microsoft.com/office/powerpoint/2010/main" val="2820537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436BA5-4379-2C4F-4055-160A7AAC618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E622514-B3F7-8E31-A7C9-BE283F0753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CAA093B-60DC-EED8-BD02-F73D862EB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BBD9E37-A3EC-F104-02B7-11ECF5FADE2D}"/>
              </a:ext>
            </a:extLst>
          </p:cNvPr>
          <p:cNvSpPr>
            <a:spLocks noGrp="1"/>
          </p:cNvSpPr>
          <p:nvPr>
            <p:ph type="dt" sz="half" idx="10"/>
          </p:nvPr>
        </p:nvSpPr>
        <p:spPr/>
        <p:txBody>
          <a:bodyPr/>
          <a:lstStyle/>
          <a:p>
            <a:fld id="{4917F3E1-B588-408D-AF51-1DA40D0486AB}" type="datetimeFigureOut">
              <a:rPr lang="fr-FR" smtClean="0"/>
              <a:t>21/02/2024</a:t>
            </a:fld>
            <a:endParaRPr lang="fr-FR"/>
          </a:p>
        </p:txBody>
      </p:sp>
      <p:sp>
        <p:nvSpPr>
          <p:cNvPr id="6" name="Espace réservé du pied de page 5">
            <a:extLst>
              <a:ext uri="{FF2B5EF4-FFF2-40B4-BE49-F238E27FC236}">
                <a16:creationId xmlns:a16="http://schemas.microsoft.com/office/drawing/2014/main" id="{82F31998-233C-ED35-E392-8B635B5FFD7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2E5DB2D-1A54-3CF0-EF94-8E27417E476B}"/>
              </a:ext>
            </a:extLst>
          </p:cNvPr>
          <p:cNvSpPr>
            <a:spLocks noGrp="1"/>
          </p:cNvSpPr>
          <p:nvPr>
            <p:ph type="sldNum" sz="quarter" idx="12"/>
          </p:nvPr>
        </p:nvSpPr>
        <p:spPr/>
        <p:txBody>
          <a:bodyPr/>
          <a:lstStyle/>
          <a:p>
            <a:fld id="{FA782453-1B91-4D58-961A-4BA8017E988E}" type="slidenum">
              <a:rPr lang="fr-FR" smtClean="0"/>
              <a:t>‹N°›</a:t>
            </a:fld>
            <a:endParaRPr lang="fr-FR"/>
          </a:p>
        </p:txBody>
      </p:sp>
    </p:spTree>
    <p:extLst>
      <p:ext uri="{BB962C8B-B14F-4D97-AF65-F5344CB8AC3E}">
        <p14:creationId xmlns:p14="http://schemas.microsoft.com/office/powerpoint/2010/main" val="690655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244B91-3445-0CF5-F28F-6A61F4861E8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F874C80-379C-9B89-48D1-DDD947537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98083B6-94F1-798D-BA37-DBAC73191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AC1F856-DF4D-0056-E680-D6B14C2F0FA8}"/>
              </a:ext>
            </a:extLst>
          </p:cNvPr>
          <p:cNvSpPr>
            <a:spLocks noGrp="1"/>
          </p:cNvSpPr>
          <p:nvPr>
            <p:ph type="dt" sz="half" idx="10"/>
          </p:nvPr>
        </p:nvSpPr>
        <p:spPr/>
        <p:txBody>
          <a:bodyPr/>
          <a:lstStyle/>
          <a:p>
            <a:fld id="{4917F3E1-B588-408D-AF51-1DA40D0486AB}" type="datetimeFigureOut">
              <a:rPr lang="fr-FR" smtClean="0"/>
              <a:t>21/02/2024</a:t>
            </a:fld>
            <a:endParaRPr lang="fr-FR"/>
          </a:p>
        </p:txBody>
      </p:sp>
      <p:sp>
        <p:nvSpPr>
          <p:cNvPr id="6" name="Espace réservé du pied de page 5">
            <a:extLst>
              <a:ext uri="{FF2B5EF4-FFF2-40B4-BE49-F238E27FC236}">
                <a16:creationId xmlns:a16="http://schemas.microsoft.com/office/drawing/2014/main" id="{35B8E123-6E7D-0455-5A46-30C81EE434F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F2C4BEA-A262-FA7C-CC40-2374930C89B3}"/>
              </a:ext>
            </a:extLst>
          </p:cNvPr>
          <p:cNvSpPr>
            <a:spLocks noGrp="1"/>
          </p:cNvSpPr>
          <p:nvPr>
            <p:ph type="sldNum" sz="quarter" idx="12"/>
          </p:nvPr>
        </p:nvSpPr>
        <p:spPr/>
        <p:txBody>
          <a:bodyPr/>
          <a:lstStyle/>
          <a:p>
            <a:fld id="{FA782453-1B91-4D58-961A-4BA8017E988E}" type="slidenum">
              <a:rPr lang="fr-FR" smtClean="0"/>
              <a:t>‹N°›</a:t>
            </a:fld>
            <a:endParaRPr lang="fr-FR"/>
          </a:p>
        </p:txBody>
      </p:sp>
    </p:spTree>
    <p:extLst>
      <p:ext uri="{BB962C8B-B14F-4D97-AF65-F5344CB8AC3E}">
        <p14:creationId xmlns:p14="http://schemas.microsoft.com/office/powerpoint/2010/main" val="43924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49FBDF8-45BD-0CEF-E8D0-360A9AE9F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0EBAA2C-83C0-5881-6B5B-D776F3620C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AA2283-AE23-0952-1E43-4F85E0857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7F3E1-B588-408D-AF51-1DA40D0486AB}" type="datetimeFigureOut">
              <a:rPr lang="fr-FR" smtClean="0"/>
              <a:t>21/02/2024</a:t>
            </a:fld>
            <a:endParaRPr lang="fr-FR"/>
          </a:p>
        </p:txBody>
      </p:sp>
      <p:sp>
        <p:nvSpPr>
          <p:cNvPr id="5" name="Espace réservé du pied de page 4">
            <a:extLst>
              <a:ext uri="{FF2B5EF4-FFF2-40B4-BE49-F238E27FC236}">
                <a16:creationId xmlns:a16="http://schemas.microsoft.com/office/drawing/2014/main" id="{D78A1286-CC16-5A94-9FF2-8559E800B2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D290DFE-2C6C-3448-2120-F44CE51A08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82453-1B91-4D58-961A-4BA8017E988E}" type="slidenum">
              <a:rPr lang="fr-FR" smtClean="0"/>
              <a:t>‹N°›</a:t>
            </a:fld>
            <a:endParaRPr lang="fr-FR"/>
          </a:p>
        </p:txBody>
      </p:sp>
    </p:spTree>
    <p:extLst>
      <p:ext uri="{BB962C8B-B14F-4D97-AF65-F5344CB8AC3E}">
        <p14:creationId xmlns:p14="http://schemas.microsoft.com/office/powerpoint/2010/main" val="4054554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727445" y="2117661"/>
            <a:ext cx="7772400" cy="1470025"/>
          </a:xfrm>
        </p:spPr>
        <p:txBody>
          <a:bodyPr/>
          <a:lstStyle/>
          <a:p>
            <a:r>
              <a:rPr lang="fr-FR" dirty="0"/>
              <a:t> </a:t>
            </a:r>
          </a:p>
        </p:txBody>
      </p:sp>
      <p:sp>
        <p:nvSpPr>
          <p:cNvPr id="4" name="Rectangle à coins arrondis 3"/>
          <p:cNvSpPr/>
          <p:nvPr/>
        </p:nvSpPr>
        <p:spPr>
          <a:xfrm>
            <a:off x="435935" y="3048000"/>
            <a:ext cx="3907465" cy="23746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rgbClr val="10253F"/>
              </a:solidFill>
            </a:endParaRPr>
          </a:p>
        </p:txBody>
      </p:sp>
      <p:sp>
        <p:nvSpPr>
          <p:cNvPr id="9" name="Rectangle 8"/>
          <p:cNvSpPr/>
          <p:nvPr/>
        </p:nvSpPr>
        <p:spPr>
          <a:xfrm>
            <a:off x="533400" y="3140202"/>
            <a:ext cx="3619500" cy="1938992"/>
          </a:xfrm>
          <a:prstGeom prst="rect">
            <a:avLst/>
          </a:prstGeom>
        </p:spPr>
        <p:txBody>
          <a:bodyPr wrap="square">
            <a:spAutoFit/>
          </a:bodyPr>
          <a:lstStyle/>
          <a:p>
            <a:pPr algn="just"/>
            <a:r>
              <a:rPr lang="fr-FR" sz="2000" dirty="0">
                <a:solidFill>
                  <a:srgbClr val="FFFFFF"/>
                </a:solidFill>
                <a:latin typeface="Comic Sans MS" panose="030F0702030302020204" pitchFamily="66" charset="0"/>
              </a:rPr>
              <a:t>Capacité d’un </a:t>
            </a:r>
            <a:r>
              <a:rPr lang="fr-FR" sz="2000" dirty="0">
                <a:solidFill>
                  <a:schemeClr val="bg1"/>
                </a:solidFill>
                <a:latin typeface="Comic Sans MS" panose="030F0702030302020204" pitchFamily="66" charset="0"/>
              </a:rPr>
              <a:t>Etat</a:t>
            </a:r>
            <a:r>
              <a:rPr lang="fr-FR" sz="2000" dirty="0">
                <a:solidFill>
                  <a:srgbClr val="FFFFFF"/>
                </a:solidFill>
                <a:latin typeface="Comic Sans MS" panose="030F0702030302020204" pitchFamily="66" charset="0"/>
              </a:rPr>
              <a:t> à imposer ses décisions a d’autres </a:t>
            </a:r>
            <a:r>
              <a:rPr lang="fr-FR" sz="2000" dirty="0">
                <a:solidFill>
                  <a:schemeClr val="bg1"/>
                </a:solidFill>
                <a:latin typeface="Comic Sans MS" panose="030F0702030302020204" pitchFamily="66" charset="0"/>
              </a:rPr>
              <a:t>Etat</a:t>
            </a:r>
            <a:r>
              <a:rPr lang="fr-FR" sz="2000" dirty="0">
                <a:solidFill>
                  <a:srgbClr val="FFFFFF"/>
                </a:solidFill>
                <a:latin typeface="Comic Sans MS" panose="030F0702030302020204" pitchFamily="66" charset="0"/>
              </a:rPr>
              <a:t>s, par les moyens traditionnels de la politique étrangère : diplomatie, économie et armée. </a:t>
            </a:r>
          </a:p>
        </p:txBody>
      </p:sp>
      <p:sp>
        <p:nvSpPr>
          <p:cNvPr id="11" name="Rectangle à coins arrondis 10"/>
          <p:cNvSpPr/>
          <p:nvPr/>
        </p:nvSpPr>
        <p:spPr>
          <a:xfrm>
            <a:off x="4457700" y="3048000"/>
            <a:ext cx="3467100" cy="23746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4715983" y="3323107"/>
            <a:ext cx="2781300" cy="1938992"/>
          </a:xfrm>
          <a:prstGeom prst="rect">
            <a:avLst/>
          </a:prstGeom>
        </p:spPr>
        <p:txBody>
          <a:bodyPr wrap="square">
            <a:spAutoFit/>
          </a:bodyPr>
          <a:lstStyle/>
          <a:p>
            <a:pPr algn="just"/>
            <a:r>
              <a:rPr lang="fr-FR" sz="2000" dirty="0">
                <a:solidFill>
                  <a:srgbClr val="FFFFFF"/>
                </a:solidFill>
                <a:latin typeface="Comic Sans MS" panose="030F0702030302020204" pitchFamily="66" charset="0"/>
              </a:rPr>
              <a:t>Capacité d’influencer d’autres acteurs dans le monde par des moyens indirects de nature idéologique et/ou culturel</a:t>
            </a:r>
            <a:r>
              <a:rPr lang="fr-FR" sz="2000" dirty="0">
                <a:solidFill>
                  <a:srgbClr val="FFFFFF"/>
                </a:solidFill>
              </a:rPr>
              <a:t>. </a:t>
            </a:r>
          </a:p>
        </p:txBody>
      </p:sp>
      <p:sp>
        <p:nvSpPr>
          <p:cNvPr id="14" name="Rectangle à coins arrondis 13"/>
          <p:cNvSpPr/>
          <p:nvPr/>
        </p:nvSpPr>
        <p:spPr>
          <a:xfrm>
            <a:off x="8183083" y="3083463"/>
            <a:ext cx="3562349" cy="23746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p:cNvSpPr txBox="1"/>
          <p:nvPr/>
        </p:nvSpPr>
        <p:spPr>
          <a:xfrm>
            <a:off x="8420100" y="3252783"/>
            <a:ext cx="3234955" cy="1631216"/>
          </a:xfrm>
          <a:prstGeom prst="rect">
            <a:avLst/>
          </a:prstGeom>
          <a:noFill/>
        </p:spPr>
        <p:txBody>
          <a:bodyPr wrap="square" rtlCol="0">
            <a:spAutoFit/>
          </a:bodyPr>
          <a:lstStyle/>
          <a:p>
            <a:pPr algn="just"/>
            <a:r>
              <a:rPr lang="fr-FR" sz="2000" dirty="0">
                <a:solidFill>
                  <a:schemeClr val="bg1"/>
                </a:solidFill>
                <a:latin typeface="Comic Sans MS" panose="030F0702030302020204" pitchFamily="66" charset="0"/>
              </a:rPr>
              <a:t>Ensemble des biens construits par l'Homme et considérés comme constitutifs de son identité.</a:t>
            </a:r>
          </a:p>
        </p:txBody>
      </p:sp>
      <p:sp>
        <p:nvSpPr>
          <p:cNvPr id="17" name="Rectangle à coins arrondis 16"/>
          <p:cNvSpPr/>
          <p:nvPr/>
        </p:nvSpPr>
        <p:spPr>
          <a:xfrm>
            <a:off x="762000" y="2462369"/>
            <a:ext cx="2133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5029200" y="2584451"/>
            <a:ext cx="2133600" cy="3079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8841857" y="2415173"/>
            <a:ext cx="2133600" cy="3079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ZoneTexte 19"/>
          <p:cNvSpPr txBox="1"/>
          <p:nvPr/>
        </p:nvSpPr>
        <p:spPr>
          <a:xfrm>
            <a:off x="1216543" y="2384396"/>
            <a:ext cx="1828800" cy="400110"/>
          </a:xfrm>
          <a:prstGeom prst="rect">
            <a:avLst/>
          </a:prstGeom>
          <a:noFill/>
        </p:spPr>
        <p:txBody>
          <a:bodyPr wrap="square" rtlCol="0">
            <a:spAutoFit/>
          </a:bodyPr>
          <a:lstStyle/>
          <a:p>
            <a:r>
              <a:rPr lang="fr-FR" sz="2000" dirty="0">
                <a:solidFill>
                  <a:srgbClr val="FFFFFF"/>
                </a:solidFill>
                <a:latin typeface="Comic Sans MS" panose="030F0702030302020204" pitchFamily="66" charset="0"/>
              </a:rPr>
              <a:t>Hard power</a:t>
            </a:r>
          </a:p>
        </p:txBody>
      </p:sp>
      <p:sp>
        <p:nvSpPr>
          <p:cNvPr id="21" name="ZoneTexte 20"/>
          <p:cNvSpPr txBox="1"/>
          <p:nvPr/>
        </p:nvSpPr>
        <p:spPr>
          <a:xfrm>
            <a:off x="5410200" y="2523093"/>
            <a:ext cx="1752600" cy="400110"/>
          </a:xfrm>
          <a:prstGeom prst="rect">
            <a:avLst/>
          </a:prstGeom>
          <a:noFill/>
        </p:spPr>
        <p:txBody>
          <a:bodyPr wrap="square" rtlCol="0">
            <a:spAutoFit/>
          </a:bodyPr>
          <a:lstStyle/>
          <a:p>
            <a:r>
              <a:rPr lang="fr-FR" sz="2000" dirty="0">
                <a:solidFill>
                  <a:srgbClr val="FFFFFF"/>
                </a:solidFill>
                <a:latin typeface="Comic Sans MS" panose="030F0702030302020204" pitchFamily="66" charset="0"/>
              </a:rPr>
              <a:t>Soft power</a:t>
            </a:r>
          </a:p>
        </p:txBody>
      </p:sp>
      <p:sp>
        <p:nvSpPr>
          <p:cNvPr id="22" name="ZoneTexte 21"/>
          <p:cNvSpPr txBox="1"/>
          <p:nvPr/>
        </p:nvSpPr>
        <p:spPr>
          <a:xfrm>
            <a:off x="9076219" y="2361109"/>
            <a:ext cx="2133600" cy="400110"/>
          </a:xfrm>
          <a:prstGeom prst="rect">
            <a:avLst/>
          </a:prstGeom>
          <a:noFill/>
        </p:spPr>
        <p:txBody>
          <a:bodyPr wrap="square" rtlCol="0">
            <a:spAutoFit/>
          </a:bodyPr>
          <a:lstStyle/>
          <a:p>
            <a:r>
              <a:rPr lang="fr-FR" sz="2000" dirty="0">
                <a:solidFill>
                  <a:srgbClr val="FFFFFF"/>
                </a:solidFill>
                <a:latin typeface="Comic Sans MS" panose="030F0702030302020204" pitchFamily="66" charset="0"/>
              </a:rPr>
              <a:t> Patrimoine</a:t>
            </a:r>
          </a:p>
        </p:txBody>
      </p:sp>
      <p:sp>
        <p:nvSpPr>
          <p:cNvPr id="23" name="ZoneTexte 22"/>
          <p:cNvSpPr txBox="1"/>
          <p:nvPr/>
        </p:nvSpPr>
        <p:spPr>
          <a:xfrm>
            <a:off x="95693" y="268457"/>
            <a:ext cx="11334307" cy="707886"/>
          </a:xfrm>
          <a:prstGeom prst="rect">
            <a:avLst/>
          </a:prstGeom>
          <a:noFill/>
        </p:spPr>
        <p:txBody>
          <a:bodyPr wrap="square" rtlCol="0">
            <a:spAutoFit/>
          </a:bodyPr>
          <a:lstStyle/>
          <a:p>
            <a:r>
              <a:rPr lang="fr-FR" sz="2400" dirty="0">
                <a:latin typeface="Comic Sans MS" panose="030F0702030302020204" pitchFamily="66" charset="0"/>
                <a:cs typeface="Futura"/>
              </a:rPr>
              <a:t>COMPTE RENDU, VISITE DE L’ELYSEE – HGGSP</a:t>
            </a:r>
            <a:endParaRPr lang="fr-FR" sz="2400" i="1" dirty="0">
              <a:latin typeface="Comic Sans MS" panose="030F0702030302020204" pitchFamily="66" charset="0"/>
              <a:cs typeface="Futura"/>
            </a:endParaRPr>
          </a:p>
          <a:p>
            <a:pPr algn="r"/>
            <a:r>
              <a:rPr lang="fr-FR" sz="1600" i="1" dirty="0">
                <a:latin typeface="Comic Sans MS" panose="030F0702030302020204" pitchFamily="66" charset="0"/>
                <a:cs typeface="Futura"/>
              </a:rPr>
              <a:t>Par César</a:t>
            </a:r>
          </a:p>
        </p:txBody>
      </p:sp>
      <p:sp>
        <p:nvSpPr>
          <p:cNvPr id="27" name="Rectangle 26"/>
          <p:cNvSpPr/>
          <p:nvPr/>
        </p:nvSpPr>
        <p:spPr>
          <a:xfrm>
            <a:off x="435935" y="980554"/>
            <a:ext cx="10196623" cy="1323439"/>
          </a:xfrm>
          <a:prstGeom prst="rect">
            <a:avLst/>
          </a:prstGeom>
        </p:spPr>
        <p:txBody>
          <a:bodyPr wrap="square">
            <a:spAutoFit/>
          </a:bodyPr>
          <a:lstStyle/>
          <a:p>
            <a:pPr algn="just"/>
            <a:r>
              <a:rPr lang="fr-FR" sz="2000" dirty="0">
                <a:latin typeface="Comic Sans MS" panose="030F0702030302020204" pitchFamily="66" charset="0"/>
              </a:rPr>
              <a:t>Symbole fort du patrimoine français, l’Elysée est un lieu de pouvoir et d'influence, tant sur le plan national qu’international. Des éléments du patrimoine du palais relèvent à la fois du </a:t>
            </a:r>
            <a:r>
              <a:rPr lang="fr-FR" sz="2000" i="1" dirty="0">
                <a:latin typeface="Comic Sans MS" panose="030F0702030302020204" pitchFamily="66" charset="0"/>
              </a:rPr>
              <a:t>hard power et du soft power </a:t>
            </a:r>
            <a:r>
              <a:rPr lang="fr-FR" sz="2000" dirty="0">
                <a:latin typeface="Comic Sans MS" panose="030F0702030302020204" pitchFamily="66" charset="0"/>
              </a:rPr>
              <a:t>et témoignent de l’expression de la puissance Française.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22b826459914f769552bf025bc53821f.jpg"/>
          <p:cNvPicPr>
            <a:picLocks noChangeAspect="1"/>
          </p:cNvPicPr>
          <p:nvPr/>
        </p:nvPicPr>
        <p:blipFill>
          <a:blip r:embed="rId2"/>
          <a:stretch>
            <a:fillRect/>
          </a:stretch>
        </p:blipFill>
        <p:spPr>
          <a:xfrm rot="20757011">
            <a:off x="4151579" y="2723158"/>
            <a:ext cx="3581995" cy="3581995"/>
          </a:xfrm>
          <a:prstGeom prst="rect">
            <a:avLst/>
          </a:prstGeom>
        </p:spPr>
      </p:pic>
      <p:sp>
        <p:nvSpPr>
          <p:cNvPr id="2" name="Titre 1"/>
          <p:cNvSpPr>
            <a:spLocks noGrp="1"/>
          </p:cNvSpPr>
          <p:nvPr>
            <p:ph type="title"/>
          </p:nvPr>
        </p:nvSpPr>
        <p:spPr/>
        <p:txBody>
          <a:bodyPr>
            <a:normAutofit/>
          </a:bodyPr>
          <a:lstStyle/>
          <a:p>
            <a:br>
              <a:rPr lang="fr-FR" sz="1400" dirty="0"/>
            </a:br>
            <a:endParaRPr lang="fr-FR" sz="1400" dirty="0"/>
          </a:p>
        </p:txBody>
      </p:sp>
      <p:pic>
        <p:nvPicPr>
          <p:cNvPr id="22" name="Espace réservé du contenu 21" descr="IMG_7249.PNG"/>
          <p:cNvPicPr>
            <a:picLocks noGrp="1" noChangeAspect="1"/>
          </p:cNvPicPr>
          <p:nvPr>
            <p:ph idx="1"/>
          </p:nvPr>
        </p:nvPicPr>
        <p:blipFill>
          <a:blip r:embed="rId3"/>
          <a:srcRect l="-112530" r="-112530"/>
          <a:stretch>
            <a:fillRect/>
          </a:stretch>
        </p:blipFill>
        <p:spPr>
          <a:xfrm>
            <a:off x="765804" y="3558164"/>
            <a:ext cx="5707392" cy="3138846"/>
          </a:xfrm>
        </p:spPr>
      </p:pic>
      <p:sp>
        <p:nvSpPr>
          <p:cNvPr id="6" name="Rectangle 5"/>
          <p:cNvSpPr/>
          <p:nvPr/>
        </p:nvSpPr>
        <p:spPr>
          <a:xfrm>
            <a:off x="4495800" y="1905001"/>
            <a:ext cx="3505200" cy="307777"/>
          </a:xfrm>
          <a:prstGeom prst="rect">
            <a:avLst/>
          </a:prstGeom>
        </p:spPr>
        <p:txBody>
          <a:bodyPr wrap="square">
            <a:spAutoFit/>
          </a:bodyPr>
          <a:lstStyle/>
          <a:p>
            <a:r>
              <a:rPr lang="fr-FR" sz="1400" dirty="0"/>
              <a:t>   </a:t>
            </a:r>
          </a:p>
        </p:txBody>
      </p:sp>
      <p:sp>
        <p:nvSpPr>
          <p:cNvPr id="13" name="ZoneTexte 12"/>
          <p:cNvSpPr txBox="1"/>
          <p:nvPr/>
        </p:nvSpPr>
        <p:spPr>
          <a:xfrm>
            <a:off x="2209800" y="2590800"/>
            <a:ext cx="2819400" cy="369332"/>
          </a:xfrm>
          <a:prstGeom prst="rect">
            <a:avLst/>
          </a:prstGeom>
          <a:noFill/>
        </p:spPr>
        <p:txBody>
          <a:bodyPr wrap="square" rtlCol="0">
            <a:spAutoFit/>
          </a:bodyPr>
          <a:lstStyle/>
          <a:p>
            <a:endParaRPr lang="fr-FR" dirty="0"/>
          </a:p>
        </p:txBody>
      </p:sp>
      <p:sp>
        <p:nvSpPr>
          <p:cNvPr id="14" name="Rectangle 13"/>
          <p:cNvSpPr/>
          <p:nvPr/>
        </p:nvSpPr>
        <p:spPr>
          <a:xfrm>
            <a:off x="1981200" y="2332038"/>
            <a:ext cx="2895600" cy="369332"/>
          </a:xfrm>
          <a:prstGeom prst="rect">
            <a:avLst/>
          </a:prstGeom>
        </p:spPr>
        <p:txBody>
          <a:bodyPr wrap="square">
            <a:spAutoFit/>
          </a:bodyPr>
          <a:lstStyle/>
          <a:p>
            <a:endParaRPr lang="fr-FR" dirty="0"/>
          </a:p>
        </p:txBody>
      </p:sp>
      <p:sp>
        <p:nvSpPr>
          <p:cNvPr id="15" name="Rectangle à coins arrondis 14"/>
          <p:cNvSpPr/>
          <p:nvPr/>
        </p:nvSpPr>
        <p:spPr>
          <a:xfrm>
            <a:off x="210061" y="350838"/>
            <a:ext cx="4344425" cy="30781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ZoneTexte 15"/>
          <p:cNvSpPr txBox="1"/>
          <p:nvPr/>
        </p:nvSpPr>
        <p:spPr>
          <a:xfrm>
            <a:off x="401586" y="773343"/>
            <a:ext cx="3961376" cy="2462213"/>
          </a:xfrm>
          <a:prstGeom prst="rect">
            <a:avLst/>
          </a:prstGeom>
          <a:noFill/>
        </p:spPr>
        <p:txBody>
          <a:bodyPr wrap="square" rtlCol="0">
            <a:spAutoFit/>
          </a:bodyPr>
          <a:lstStyle/>
          <a:p>
            <a:pPr algn="just"/>
            <a:r>
              <a:rPr lang="fr-FR" sz="1400" b="1" dirty="0">
                <a:solidFill>
                  <a:schemeClr val="bg1"/>
                </a:solidFill>
                <a:latin typeface="Comic Sans MS" panose="030F0702030302020204" pitchFamily="66" charset="0"/>
              </a:rPr>
              <a:t>Le </a:t>
            </a:r>
            <a:r>
              <a:rPr lang="fr-FR" sz="1400" b="1" i="1" dirty="0">
                <a:solidFill>
                  <a:schemeClr val="bg1"/>
                </a:solidFill>
                <a:latin typeface="Comic Sans MS" panose="030F0702030302020204" pitchFamily="66" charset="0"/>
              </a:rPr>
              <a:t>hard power </a:t>
            </a:r>
            <a:r>
              <a:rPr lang="fr-FR" sz="1400" b="1" dirty="0">
                <a:solidFill>
                  <a:schemeClr val="bg1"/>
                </a:solidFill>
                <a:latin typeface="Comic Sans MS" panose="030F0702030302020204" pitchFamily="66" charset="0"/>
              </a:rPr>
              <a:t>se concentre dès notre arrivée, par la sécurité renforcée autour du palais, la présence de l’armée et des nombreux gardes du corps assurant en permanence la sureté du territoire. </a:t>
            </a:r>
          </a:p>
          <a:p>
            <a:pPr algn="just"/>
            <a:r>
              <a:rPr lang="fr-FR" sz="1400" b="1" dirty="0">
                <a:solidFill>
                  <a:schemeClr val="bg1"/>
                </a:solidFill>
                <a:latin typeface="Comic Sans MS" panose="030F0702030302020204" pitchFamily="66" charset="0"/>
              </a:rPr>
              <a:t>Le palais de l’Elysée est le cœur du hard power en accueillant des chefs d’Etats et de gouvernements; par les prises de décisions, signatures de traités….comme le Traité de l’Elysée, traité d’amitié en 1963 entre la France et l’Allemagne.</a:t>
            </a:r>
          </a:p>
        </p:txBody>
      </p:sp>
      <p:sp>
        <p:nvSpPr>
          <p:cNvPr id="19" name="Rectangle à coins arrondis 18"/>
          <p:cNvSpPr/>
          <p:nvPr/>
        </p:nvSpPr>
        <p:spPr>
          <a:xfrm>
            <a:off x="8754798" y="2516704"/>
            <a:ext cx="3387826" cy="30781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Rectangle 20"/>
          <p:cNvSpPr/>
          <p:nvPr/>
        </p:nvSpPr>
        <p:spPr>
          <a:xfrm>
            <a:off x="8946323" y="2775466"/>
            <a:ext cx="3150941" cy="2462213"/>
          </a:xfrm>
          <a:prstGeom prst="rect">
            <a:avLst/>
          </a:prstGeom>
        </p:spPr>
        <p:txBody>
          <a:bodyPr wrap="square">
            <a:spAutoFit/>
          </a:bodyPr>
          <a:lstStyle/>
          <a:p>
            <a:r>
              <a:rPr lang="fr-FR" sz="1400" b="1" dirty="0">
                <a:solidFill>
                  <a:schemeClr val="bg1"/>
                </a:solidFill>
                <a:latin typeface="Comic Sans MS" panose="030F0702030302020204" pitchFamily="66" charset="0"/>
              </a:rPr>
              <a:t>Le </a:t>
            </a:r>
            <a:r>
              <a:rPr lang="fr-FR" sz="1400" b="1" i="1" dirty="0">
                <a:solidFill>
                  <a:schemeClr val="bg1"/>
                </a:solidFill>
                <a:latin typeface="Comic Sans MS" panose="030F0702030302020204" pitchFamily="66" charset="0"/>
              </a:rPr>
              <a:t>soft power </a:t>
            </a:r>
            <a:r>
              <a:rPr lang="fr-FR" sz="1400" b="1" dirty="0">
                <a:solidFill>
                  <a:srgbClr val="FFFFFF"/>
                </a:solidFill>
                <a:latin typeface="Comic Sans MS" panose="030F0702030302020204" pitchFamily="66" charset="0"/>
              </a:rPr>
              <a:t>se concentre dans les premières pièces de passages visitées : le Salon des Tapisseries et le Salon Cléopâtre. Ces deux espaces conservent leur rôle originel mais ont été rénovés depuis. </a:t>
            </a:r>
          </a:p>
          <a:p>
            <a:pPr algn="just"/>
            <a:r>
              <a:rPr lang="fr-FR" sz="1400" b="1" dirty="0">
                <a:solidFill>
                  <a:schemeClr val="bg1"/>
                </a:solidFill>
                <a:latin typeface="Comic Sans MS" panose="030F0702030302020204" pitchFamily="66" charset="0"/>
              </a:rPr>
              <a:t>Ces œuvres artistiques de différents styles reflètent le soft power français, son « arme de séduction »!</a:t>
            </a:r>
          </a:p>
        </p:txBody>
      </p:sp>
      <p:sp>
        <p:nvSpPr>
          <p:cNvPr id="23" name="Rectangle à coins arrondis 22"/>
          <p:cNvSpPr/>
          <p:nvPr/>
        </p:nvSpPr>
        <p:spPr>
          <a:xfrm>
            <a:off x="4657212" y="335467"/>
            <a:ext cx="3560303" cy="33616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p:cNvSpPr txBox="1"/>
          <p:nvPr/>
        </p:nvSpPr>
        <p:spPr>
          <a:xfrm>
            <a:off x="4857751" y="1017667"/>
            <a:ext cx="3387827" cy="2031325"/>
          </a:xfrm>
          <a:prstGeom prst="rect">
            <a:avLst/>
          </a:prstGeom>
          <a:noFill/>
        </p:spPr>
        <p:txBody>
          <a:bodyPr wrap="square" rtlCol="0">
            <a:spAutoFit/>
          </a:bodyPr>
          <a:lstStyle/>
          <a:p>
            <a:pPr algn="just"/>
            <a:r>
              <a:rPr lang="fr-FR" sz="1400" b="1" dirty="0">
                <a:solidFill>
                  <a:srgbClr val="FFFFFF"/>
                </a:solidFill>
                <a:latin typeface="Comic Sans MS" panose="030F0702030302020204" pitchFamily="66" charset="0"/>
              </a:rPr>
              <a:t>Le rez-de-chaussée est composé majoritairement de salons, hérités des événements mondains : le Salon des Tapisseries, le Salon Cléopâtre,  le Salon des Portraits, le salon Pompadour, le Salon des Ambassadeurs, le Salon Murat et enfin la Salle des Fêtes.</a:t>
            </a:r>
            <a:br>
              <a:rPr lang="fr-FR" sz="1400" b="1" dirty="0">
                <a:solidFill>
                  <a:srgbClr val="FFFFFF"/>
                </a:solidFill>
                <a:latin typeface="Comic Sans MS" panose="030F0702030302020204" pitchFamily="66" charset="0"/>
              </a:rPr>
            </a:br>
            <a:endParaRPr lang="fr-FR" sz="1400" b="1" dirty="0">
              <a:solidFill>
                <a:srgbClr val="FF0000"/>
              </a:solidFill>
              <a:latin typeface="Comic Sans MS" panose="030F0702030302020204" pitchFamily="66" charset="0"/>
            </a:endParaRPr>
          </a:p>
        </p:txBody>
      </p:sp>
      <p:sp>
        <p:nvSpPr>
          <p:cNvPr id="27" name="Rectangle 26"/>
          <p:cNvSpPr/>
          <p:nvPr/>
        </p:nvSpPr>
        <p:spPr>
          <a:xfrm>
            <a:off x="4601898" y="5279871"/>
            <a:ext cx="4038600" cy="1384995"/>
          </a:xfrm>
          <a:prstGeom prst="rect">
            <a:avLst/>
          </a:prstGeom>
        </p:spPr>
        <p:txBody>
          <a:bodyPr wrap="square">
            <a:spAutoFit/>
          </a:bodyPr>
          <a:lstStyle/>
          <a:p>
            <a:pPr algn="just"/>
            <a:r>
              <a:rPr lang="fr-FR" sz="1400" dirty="0"/>
              <a:t>Ancien cabinet de toilette de Madame de Pompadour, le salon Cléopâtre donne son nom à une tapisserie représentant la rencontre amoureuse entre cette </a:t>
            </a:r>
            <a:r>
              <a:rPr lang="fr-FR" sz="1400" dirty="0">
                <a:solidFill>
                  <a:srgbClr val="FF0000"/>
                </a:solidFill>
              </a:rPr>
              <a:t>-</a:t>
            </a:r>
            <a:r>
              <a:rPr lang="fr-FR" sz="1400" dirty="0"/>
              <a:t> dernière et </a:t>
            </a:r>
            <a:r>
              <a:rPr lang="fr-FR" sz="1400" dirty="0">
                <a:solidFill>
                  <a:schemeClr val="tx1">
                    <a:lumMod val="95000"/>
                    <a:lumOff val="5000"/>
                  </a:schemeClr>
                </a:solidFill>
              </a:rPr>
              <a:t>Marc- Antoine. </a:t>
            </a:r>
            <a:r>
              <a:rPr lang="fr-FR" sz="1400" dirty="0"/>
              <a:t>L’œuvre est aujourd’hui remplacée par une toile de Yves Oppenheim comportant 173 couleurs. </a:t>
            </a:r>
          </a:p>
        </p:txBody>
      </p:sp>
      <p:pic>
        <p:nvPicPr>
          <p:cNvPr id="28" name="Image 27" descr="IMG_7250.PNG"/>
          <p:cNvPicPr>
            <a:picLocks noChangeAspect="1"/>
          </p:cNvPicPr>
          <p:nvPr/>
        </p:nvPicPr>
        <p:blipFill>
          <a:blip r:embed="rId4"/>
          <a:stretch>
            <a:fillRect/>
          </a:stretch>
        </p:blipFill>
        <p:spPr>
          <a:xfrm>
            <a:off x="617802" y="3526161"/>
            <a:ext cx="1764471" cy="31543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descr="22b826459914f769552bf025bc53821f.jpg"/>
          <p:cNvPicPr>
            <a:picLocks noChangeAspect="1"/>
          </p:cNvPicPr>
          <p:nvPr/>
        </p:nvPicPr>
        <p:blipFill>
          <a:blip r:embed="rId2"/>
          <a:stretch>
            <a:fillRect/>
          </a:stretch>
        </p:blipFill>
        <p:spPr>
          <a:xfrm rot="8400805">
            <a:off x="4516065" y="4153546"/>
            <a:ext cx="844734" cy="844734"/>
          </a:xfrm>
          <a:prstGeom prst="rect">
            <a:avLst/>
          </a:prstGeom>
        </p:spPr>
      </p:pic>
      <p:pic>
        <p:nvPicPr>
          <p:cNvPr id="22" name="Image 21" descr="images.png"/>
          <p:cNvPicPr>
            <a:picLocks noChangeAspect="1"/>
          </p:cNvPicPr>
          <p:nvPr/>
        </p:nvPicPr>
        <p:blipFill>
          <a:blip r:embed="rId3"/>
          <a:stretch>
            <a:fillRect/>
          </a:stretch>
        </p:blipFill>
        <p:spPr>
          <a:xfrm>
            <a:off x="5943600" y="0"/>
            <a:ext cx="457200" cy="6858000"/>
          </a:xfrm>
          <a:prstGeom prst="rect">
            <a:avLst/>
          </a:prstGeom>
        </p:spPr>
      </p:pic>
      <p:pic>
        <p:nvPicPr>
          <p:cNvPr id="18" name="Image 17" descr="22b826459914f769552bf025bc53821f.jpg"/>
          <p:cNvPicPr>
            <a:picLocks noChangeAspect="1"/>
          </p:cNvPicPr>
          <p:nvPr/>
        </p:nvPicPr>
        <p:blipFill>
          <a:blip r:embed="rId2">
            <a:alphaModFix/>
            <a:biLevel thresh="50000"/>
          </a:blip>
          <a:stretch>
            <a:fillRect/>
          </a:stretch>
        </p:blipFill>
        <p:spPr>
          <a:xfrm rot="4943438">
            <a:off x="7848600" y="4267200"/>
            <a:ext cx="1143000" cy="1143000"/>
          </a:xfrm>
          <a:prstGeom prst="rect">
            <a:avLst/>
          </a:prstGeom>
        </p:spPr>
      </p:pic>
      <p:pic>
        <p:nvPicPr>
          <p:cNvPr id="11" name="Espace réservé du contenu 10" descr="IMG_7245.PNG"/>
          <p:cNvPicPr>
            <a:picLocks noGrp="1" noChangeAspect="1"/>
          </p:cNvPicPr>
          <p:nvPr>
            <p:ph idx="4294967295"/>
          </p:nvPr>
        </p:nvPicPr>
        <p:blipFill>
          <a:blip r:embed="rId4"/>
          <a:srcRect l="-112530" r="-112530"/>
          <a:stretch>
            <a:fillRect/>
          </a:stretch>
        </p:blipFill>
        <p:spPr>
          <a:xfrm>
            <a:off x="2438400" y="765233"/>
            <a:ext cx="5410200" cy="2890838"/>
          </a:xfrm>
        </p:spPr>
      </p:pic>
      <p:sp>
        <p:nvSpPr>
          <p:cNvPr id="4" name="Rectangle à coins arrondis 3"/>
          <p:cNvSpPr/>
          <p:nvPr/>
        </p:nvSpPr>
        <p:spPr>
          <a:xfrm>
            <a:off x="212651" y="444099"/>
            <a:ext cx="3673549" cy="2971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ZoneTexte 4"/>
          <p:cNvSpPr txBox="1"/>
          <p:nvPr/>
        </p:nvSpPr>
        <p:spPr>
          <a:xfrm>
            <a:off x="204677" y="860287"/>
            <a:ext cx="3635449" cy="2308324"/>
          </a:xfrm>
          <a:prstGeom prst="rect">
            <a:avLst/>
          </a:prstGeom>
          <a:noFill/>
        </p:spPr>
        <p:txBody>
          <a:bodyPr wrap="square" rtlCol="0">
            <a:spAutoFit/>
          </a:bodyPr>
          <a:lstStyle/>
          <a:p>
            <a:pPr algn="just">
              <a:buNone/>
            </a:pPr>
            <a:r>
              <a:rPr lang="fr-FR" sz="1600" b="1" dirty="0">
                <a:solidFill>
                  <a:srgbClr val="FFFFFF"/>
                </a:solidFill>
                <a:latin typeface="Comic Sans MS" panose="030F0702030302020204" pitchFamily="66" charset="0"/>
              </a:rPr>
              <a:t>2</a:t>
            </a:r>
            <a:r>
              <a:rPr lang="fr-FR" sz="1600" b="1" baseline="30000" dirty="0">
                <a:solidFill>
                  <a:srgbClr val="FFFFFF"/>
                </a:solidFill>
                <a:latin typeface="Comic Sans MS" panose="030F0702030302020204" pitchFamily="66" charset="0"/>
              </a:rPr>
              <a:t>nd</a:t>
            </a:r>
            <a:r>
              <a:rPr lang="fr-FR" sz="1600" b="1" dirty="0">
                <a:solidFill>
                  <a:srgbClr val="FFFFFF"/>
                </a:solidFill>
                <a:latin typeface="Comic Sans MS" panose="030F0702030302020204" pitchFamily="66" charset="0"/>
              </a:rPr>
              <a:t> empire : Napoléon III installe des portraits de souverains européens (Le Tsar Nicolas 1</a:t>
            </a:r>
            <a:r>
              <a:rPr lang="fr-FR" sz="1600" b="1" baseline="30000" dirty="0">
                <a:solidFill>
                  <a:srgbClr val="FFFFFF"/>
                </a:solidFill>
                <a:latin typeface="Comic Sans MS" panose="030F0702030302020204" pitchFamily="66" charset="0"/>
              </a:rPr>
              <a:t>er</a:t>
            </a:r>
            <a:r>
              <a:rPr lang="fr-FR" sz="1600" b="1" dirty="0">
                <a:solidFill>
                  <a:srgbClr val="FFFFFF"/>
                </a:solidFill>
                <a:latin typeface="Comic Sans MS" panose="030F0702030302020204" pitchFamily="66" charset="0"/>
              </a:rPr>
              <a:t>, Empereur de Prusse et la Reine Victoria entre autres.)</a:t>
            </a:r>
          </a:p>
          <a:p>
            <a:pPr algn="just">
              <a:buNone/>
            </a:pPr>
            <a:r>
              <a:rPr lang="fr-FR" sz="1600" b="1" dirty="0">
                <a:solidFill>
                  <a:srgbClr val="FFFFFF"/>
                </a:solidFill>
                <a:latin typeface="Comic Sans MS" panose="030F0702030302020204" pitchFamily="66" charset="0"/>
              </a:rPr>
              <a:t>Napoléon III tenait dans cette pièce son conseil des ministres.</a:t>
            </a:r>
          </a:p>
          <a:p>
            <a:pPr algn="just">
              <a:buNone/>
            </a:pPr>
            <a:r>
              <a:rPr lang="fr-FR" sz="1600" b="1" dirty="0">
                <a:solidFill>
                  <a:srgbClr val="FFFFFF"/>
                </a:solidFill>
                <a:latin typeface="Comic Sans MS" panose="030F0702030302020204" pitchFamily="66" charset="0"/>
              </a:rPr>
              <a:t>Des repas officiels réduits, sont toutefois encore organisés. </a:t>
            </a:r>
          </a:p>
        </p:txBody>
      </p:sp>
      <p:sp>
        <p:nvSpPr>
          <p:cNvPr id="6" name="Rectangle à coins arrondis 5"/>
          <p:cNvSpPr/>
          <p:nvPr/>
        </p:nvSpPr>
        <p:spPr>
          <a:xfrm>
            <a:off x="250751" y="3891702"/>
            <a:ext cx="3673549" cy="280988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364165" y="4241294"/>
            <a:ext cx="3445835" cy="2308324"/>
          </a:xfrm>
          <a:prstGeom prst="rect">
            <a:avLst/>
          </a:prstGeom>
        </p:spPr>
        <p:txBody>
          <a:bodyPr wrap="square">
            <a:spAutoFit/>
          </a:bodyPr>
          <a:lstStyle/>
          <a:p>
            <a:pPr algn="just"/>
            <a:r>
              <a:rPr lang="fr-FR" b="1" dirty="0">
                <a:solidFill>
                  <a:schemeClr val="bg1"/>
                </a:solidFill>
                <a:latin typeface="Comic Sans MS" panose="030F0702030302020204" pitchFamily="66" charset="0"/>
              </a:rPr>
              <a:t>La marquise, favorite du Roi Louis XVI y recevait ses invités. Aujourd’hui le Président de la République organise des audiences et des dîners, nouvelles  manifestations du </a:t>
            </a:r>
            <a:r>
              <a:rPr lang="fr-FR" b="1" i="1" dirty="0">
                <a:solidFill>
                  <a:schemeClr val="bg1"/>
                </a:solidFill>
                <a:latin typeface="Comic Sans MS" panose="030F0702030302020204" pitchFamily="66" charset="0"/>
              </a:rPr>
              <a:t>hard power</a:t>
            </a:r>
            <a:r>
              <a:rPr lang="fr-FR" b="1" dirty="0">
                <a:solidFill>
                  <a:schemeClr val="bg1"/>
                </a:solidFill>
                <a:latin typeface="Comic Sans MS" panose="030F0702030302020204" pitchFamily="66" charset="0"/>
              </a:rPr>
              <a:t>. </a:t>
            </a:r>
          </a:p>
        </p:txBody>
      </p:sp>
      <p:sp>
        <p:nvSpPr>
          <p:cNvPr id="13" name="ZoneTexte 12"/>
          <p:cNvSpPr txBox="1"/>
          <p:nvPr/>
        </p:nvSpPr>
        <p:spPr>
          <a:xfrm>
            <a:off x="4191000" y="4800600"/>
            <a:ext cx="1752600" cy="1938992"/>
          </a:xfrm>
          <a:prstGeom prst="rect">
            <a:avLst/>
          </a:prstGeom>
          <a:noFill/>
        </p:spPr>
        <p:txBody>
          <a:bodyPr wrap="square" rtlCol="0">
            <a:spAutoFit/>
          </a:bodyPr>
          <a:lstStyle/>
          <a:p>
            <a:r>
              <a:rPr lang="fr-FR" sz="1200" dirty="0"/>
              <a:t>Nombreuses œuvres d’art moderne : </a:t>
            </a:r>
          </a:p>
          <a:p>
            <a:r>
              <a:rPr lang="fr-FR" sz="1200" dirty="0"/>
              <a:t>- La tapisserie de Joan Miro</a:t>
            </a:r>
          </a:p>
          <a:p>
            <a:r>
              <a:rPr lang="fr-FR" sz="1200" dirty="0"/>
              <a:t> - Le canapé Niko de Thierry Lemaire, véritable prise de position en faveur du design et des métiers d’art français. </a:t>
            </a:r>
          </a:p>
        </p:txBody>
      </p:sp>
      <p:sp>
        <p:nvSpPr>
          <p:cNvPr id="23" name="Rectangle à coins arrondis 22"/>
          <p:cNvSpPr/>
          <p:nvPr/>
        </p:nvSpPr>
        <p:spPr>
          <a:xfrm>
            <a:off x="7010399" y="533400"/>
            <a:ext cx="4674781" cy="31217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p:cNvSpPr txBox="1"/>
          <p:nvPr/>
        </p:nvSpPr>
        <p:spPr>
          <a:xfrm>
            <a:off x="7162799" y="762000"/>
            <a:ext cx="4384159" cy="2800767"/>
          </a:xfrm>
          <a:prstGeom prst="rect">
            <a:avLst/>
          </a:prstGeom>
          <a:noFill/>
        </p:spPr>
        <p:txBody>
          <a:bodyPr wrap="square" rtlCol="0">
            <a:spAutoFit/>
          </a:bodyPr>
          <a:lstStyle/>
          <a:p>
            <a:pPr algn="just"/>
            <a:r>
              <a:rPr lang="fr-FR" sz="1600" b="1" dirty="0">
                <a:solidFill>
                  <a:schemeClr val="bg1"/>
                </a:solidFill>
                <a:latin typeface="Comic Sans MS" panose="030F0702030302020204" pitchFamily="66" charset="0"/>
              </a:rPr>
              <a:t>Accueille chaque semaine le conseil des ministres. Ce salon a toujours été l’expression du </a:t>
            </a:r>
            <a:r>
              <a:rPr lang="fr-FR" sz="1600" b="1" i="1" dirty="0">
                <a:solidFill>
                  <a:schemeClr val="bg1"/>
                </a:solidFill>
                <a:latin typeface="Comic Sans MS" panose="030F0702030302020204" pitchFamily="66" charset="0"/>
              </a:rPr>
              <a:t>hard power. </a:t>
            </a:r>
            <a:r>
              <a:rPr lang="fr-FR" sz="1600" b="1" dirty="0">
                <a:solidFill>
                  <a:schemeClr val="bg1"/>
                </a:solidFill>
                <a:latin typeface="Comic Sans MS" panose="030F0702030302020204" pitchFamily="66" charset="0"/>
              </a:rPr>
              <a:t> En effet, c’était autrefois un lieu de remise des lettres de créances aux ambassadeurs étrangers, de là son nom. Mais cette pièce s’inscrit également dans le soft power en mélangeant modernité et tradition. Sur des fondations du 18</a:t>
            </a:r>
            <a:r>
              <a:rPr lang="fr-FR" sz="1600" b="1" baseline="30000" dirty="0">
                <a:solidFill>
                  <a:schemeClr val="bg1"/>
                </a:solidFill>
                <a:latin typeface="Comic Sans MS" panose="030F0702030302020204" pitchFamily="66" charset="0"/>
              </a:rPr>
              <a:t>e </a:t>
            </a:r>
            <a:r>
              <a:rPr lang="fr-FR" sz="1600" b="1" dirty="0">
                <a:solidFill>
                  <a:schemeClr val="bg1"/>
                </a:solidFill>
                <a:latin typeface="Comic Sans MS" panose="030F0702030302020204" pitchFamily="66" charset="0"/>
              </a:rPr>
              <a:t>est superposé le tableau, </a:t>
            </a:r>
            <a:r>
              <a:rPr lang="fr-FR" sz="1600" b="1" u="sng" dirty="0" err="1">
                <a:solidFill>
                  <a:schemeClr val="bg1"/>
                </a:solidFill>
                <a:latin typeface="Comic Sans MS" panose="030F0702030302020204" pitchFamily="66" charset="0"/>
              </a:rPr>
              <a:t>Atlantia</a:t>
            </a:r>
            <a:r>
              <a:rPr lang="fr-FR" sz="1600" b="1" dirty="0">
                <a:solidFill>
                  <a:schemeClr val="bg1"/>
                </a:solidFill>
                <a:latin typeface="Comic Sans MS" panose="030F0702030302020204" pitchFamily="66" charset="0"/>
              </a:rPr>
              <a:t> : déclinaison de bleu. </a:t>
            </a:r>
          </a:p>
        </p:txBody>
      </p:sp>
      <p:pic>
        <p:nvPicPr>
          <p:cNvPr id="25" name="Espace réservé du contenu 10" descr="IMG_7247.PNG"/>
          <p:cNvPicPr>
            <a:picLocks noChangeAspect="1"/>
          </p:cNvPicPr>
          <p:nvPr/>
        </p:nvPicPr>
        <p:blipFill>
          <a:blip r:embed="rId5"/>
          <a:srcRect l="-112530" r="-112530"/>
          <a:stretch>
            <a:fillRect/>
          </a:stretch>
        </p:blipFill>
        <p:spPr>
          <a:xfrm>
            <a:off x="7162799" y="3976234"/>
            <a:ext cx="5210730" cy="2891588"/>
          </a:xfrm>
          <a:prstGeom prst="rect">
            <a:avLst/>
          </a:prstGeom>
        </p:spPr>
      </p:pic>
      <p:sp>
        <p:nvSpPr>
          <p:cNvPr id="14" name="Rectangle à coins arrondis 13"/>
          <p:cNvSpPr/>
          <p:nvPr/>
        </p:nvSpPr>
        <p:spPr>
          <a:xfrm>
            <a:off x="7010400" y="136322"/>
            <a:ext cx="2895600" cy="2766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p:cNvSpPr txBox="1"/>
          <p:nvPr/>
        </p:nvSpPr>
        <p:spPr>
          <a:xfrm>
            <a:off x="7162800" y="76707"/>
            <a:ext cx="2590800" cy="307777"/>
          </a:xfrm>
          <a:prstGeom prst="rect">
            <a:avLst/>
          </a:prstGeom>
          <a:noFill/>
        </p:spPr>
        <p:txBody>
          <a:bodyPr wrap="square" rtlCol="0">
            <a:spAutoFit/>
          </a:bodyPr>
          <a:lstStyle/>
          <a:p>
            <a:r>
              <a:rPr lang="fr-FR" sz="1400" dirty="0">
                <a:solidFill>
                  <a:srgbClr val="FFFFFF"/>
                </a:solidFill>
              </a:rPr>
              <a:t>    Salon des ambassadeurs</a:t>
            </a:r>
          </a:p>
        </p:txBody>
      </p:sp>
      <p:sp>
        <p:nvSpPr>
          <p:cNvPr id="19" name="Rectangle à coins arrondis 18"/>
          <p:cNvSpPr/>
          <p:nvPr/>
        </p:nvSpPr>
        <p:spPr>
          <a:xfrm>
            <a:off x="1790700" y="76707"/>
            <a:ext cx="2095500" cy="30777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ZoneTexte 19"/>
          <p:cNvSpPr txBox="1"/>
          <p:nvPr/>
        </p:nvSpPr>
        <p:spPr>
          <a:xfrm>
            <a:off x="1866900" y="76707"/>
            <a:ext cx="2019300" cy="307777"/>
          </a:xfrm>
          <a:prstGeom prst="rect">
            <a:avLst/>
          </a:prstGeom>
          <a:noFill/>
        </p:spPr>
        <p:txBody>
          <a:bodyPr wrap="square" rtlCol="0">
            <a:spAutoFit/>
          </a:bodyPr>
          <a:lstStyle/>
          <a:p>
            <a:r>
              <a:rPr lang="fr-FR" sz="1400" dirty="0">
                <a:solidFill>
                  <a:srgbClr val="FFFFFF"/>
                </a:solidFill>
              </a:rPr>
              <a:t>   Salon des portraits</a:t>
            </a:r>
          </a:p>
        </p:txBody>
      </p:sp>
      <p:sp>
        <p:nvSpPr>
          <p:cNvPr id="21" name="Rectangle à coins arrondis 20"/>
          <p:cNvSpPr/>
          <p:nvPr/>
        </p:nvSpPr>
        <p:spPr>
          <a:xfrm>
            <a:off x="1828800" y="3523350"/>
            <a:ext cx="2095500" cy="30777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ZoneTexte 25"/>
          <p:cNvSpPr txBox="1"/>
          <p:nvPr/>
        </p:nvSpPr>
        <p:spPr>
          <a:xfrm>
            <a:off x="1866900" y="3523351"/>
            <a:ext cx="2019300" cy="307777"/>
          </a:xfrm>
          <a:prstGeom prst="rect">
            <a:avLst/>
          </a:prstGeom>
          <a:noFill/>
        </p:spPr>
        <p:txBody>
          <a:bodyPr wrap="square" rtlCol="0">
            <a:spAutoFit/>
          </a:bodyPr>
          <a:lstStyle/>
          <a:p>
            <a:r>
              <a:rPr lang="fr-FR" sz="1400" dirty="0">
                <a:solidFill>
                  <a:srgbClr val="FFFFFF"/>
                </a:solidFill>
              </a:rPr>
              <a:t>    Salon Pompadour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22b826459914f769552bf025bc53821f.jpg"/>
          <p:cNvPicPr>
            <a:picLocks noChangeAspect="1"/>
          </p:cNvPicPr>
          <p:nvPr/>
        </p:nvPicPr>
        <p:blipFill>
          <a:blip r:embed="rId2"/>
          <a:stretch>
            <a:fillRect/>
          </a:stretch>
        </p:blipFill>
        <p:spPr>
          <a:xfrm rot="12843508">
            <a:off x="5634150" y="121621"/>
            <a:ext cx="3506516" cy="3506516"/>
          </a:xfrm>
          <a:prstGeom prst="rect">
            <a:avLst/>
          </a:prstGeom>
        </p:spPr>
      </p:pic>
      <p:pic>
        <p:nvPicPr>
          <p:cNvPr id="16" name="Image 15" descr="22b826459914f769552bf025bc53821f.jpg"/>
          <p:cNvPicPr>
            <a:picLocks noChangeAspect="1"/>
          </p:cNvPicPr>
          <p:nvPr/>
        </p:nvPicPr>
        <p:blipFill>
          <a:blip r:embed="rId2"/>
          <a:stretch>
            <a:fillRect/>
          </a:stretch>
        </p:blipFill>
        <p:spPr>
          <a:xfrm rot="20324000">
            <a:off x="5914673" y="4192236"/>
            <a:ext cx="838201" cy="838201"/>
          </a:xfrm>
          <a:prstGeom prst="rect">
            <a:avLst/>
          </a:prstGeom>
        </p:spPr>
      </p:pic>
      <p:sp>
        <p:nvSpPr>
          <p:cNvPr id="12" name="Rectangle à coins arrondis 11"/>
          <p:cNvSpPr/>
          <p:nvPr/>
        </p:nvSpPr>
        <p:spPr>
          <a:xfrm>
            <a:off x="1052623" y="685800"/>
            <a:ext cx="4967177" cy="26776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1236034" y="901243"/>
            <a:ext cx="4600353" cy="2462213"/>
          </a:xfrm>
          <a:prstGeom prst="rect">
            <a:avLst/>
          </a:prstGeom>
        </p:spPr>
        <p:txBody>
          <a:bodyPr wrap="square">
            <a:spAutoFit/>
          </a:bodyPr>
          <a:lstStyle/>
          <a:p>
            <a:pPr algn="just"/>
            <a:r>
              <a:rPr lang="fr-FR" sz="1400" b="1" dirty="0">
                <a:solidFill>
                  <a:schemeClr val="bg1"/>
                </a:solidFill>
                <a:latin typeface="Comic Sans MS" panose="030F0702030302020204" pitchFamily="66" charset="0"/>
              </a:rPr>
              <a:t>Pensé comme une salle de réception par Joachim Murat, un décor militaire décrit l’Empire en plusieurs tableaux. Sur le premier, Murat (beau-frère de Napoléon Ier) et sa cavalerie, victorieux. Le second évoque le Rhin et la résidence de Murat. Le dernier, placé entre deux fenêtres donnant sur le jardin , peint la colonne Vendôme et la statue de Napoléon Ier.</a:t>
            </a:r>
          </a:p>
          <a:p>
            <a:pPr algn="just"/>
            <a:r>
              <a:rPr lang="fr-FR" sz="1400" b="1" dirty="0">
                <a:solidFill>
                  <a:schemeClr val="bg1"/>
                </a:solidFill>
                <a:latin typeface="Comic Sans MS" panose="030F0702030302020204" pitchFamily="66" charset="0"/>
              </a:rPr>
              <a:t>Bien que ces œuvres relèvent du </a:t>
            </a:r>
            <a:r>
              <a:rPr lang="fr-FR" sz="1400" b="1" i="1" dirty="0">
                <a:solidFill>
                  <a:schemeClr val="bg1"/>
                </a:solidFill>
                <a:latin typeface="Comic Sans MS" panose="030F0702030302020204" pitchFamily="66" charset="0"/>
              </a:rPr>
              <a:t>soft power, </a:t>
            </a:r>
            <a:r>
              <a:rPr lang="fr-FR" sz="1400" b="1" dirty="0">
                <a:solidFill>
                  <a:schemeClr val="bg1"/>
                </a:solidFill>
                <a:latin typeface="Comic Sans MS" panose="030F0702030302020204" pitchFamily="66" charset="0"/>
              </a:rPr>
              <a:t>elles sont tout de même le reflet de la conquête militaire et de la domination.</a:t>
            </a:r>
          </a:p>
        </p:txBody>
      </p:sp>
      <p:pic>
        <p:nvPicPr>
          <p:cNvPr id="15" name="Image 14" descr="IMG_7248.jpg"/>
          <p:cNvPicPr>
            <a:picLocks noChangeAspect="1"/>
          </p:cNvPicPr>
          <p:nvPr/>
        </p:nvPicPr>
        <p:blipFill>
          <a:blip r:embed="rId3"/>
          <a:stretch>
            <a:fillRect/>
          </a:stretch>
        </p:blipFill>
        <p:spPr>
          <a:xfrm>
            <a:off x="8734858" y="152400"/>
            <a:ext cx="1704542" cy="2995612"/>
          </a:xfrm>
          <a:prstGeom prst="rect">
            <a:avLst/>
          </a:prstGeom>
        </p:spPr>
      </p:pic>
      <p:sp>
        <p:nvSpPr>
          <p:cNvPr id="7" name="Rectangle à coins arrondis 6"/>
          <p:cNvSpPr/>
          <p:nvPr/>
        </p:nvSpPr>
        <p:spPr>
          <a:xfrm>
            <a:off x="6266265" y="2991329"/>
            <a:ext cx="5365754" cy="3866671"/>
          </a:xfrm>
          <a:prstGeom prst="roundRect">
            <a:avLst>
              <a:gd name="adj" fmla="val 2424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6457985" y="3563244"/>
            <a:ext cx="5067232" cy="2677656"/>
          </a:xfrm>
          <a:prstGeom prst="rect">
            <a:avLst/>
          </a:prstGeom>
          <a:noFill/>
        </p:spPr>
        <p:txBody>
          <a:bodyPr wrap="square" rtlCol="0">
            <a:spAutoFit/>
          </a:bodyPr>
          <a:lstStyle/>
          <a:p>
            <a:pPr algn="just"/>
            <a:r>
              <a:rPr lang="fr-FR" sz="1400" b="1" dirty="0">
                <a:solidFill>
                  <a:srgbClr val="FFFFFF"/>
                </a:solidFill>
                <a:latin typeface="Comic Sans MS" panose="030F0702030302020204" pitchFamily="66" charset="0"/>
              </a:rPr>
              <a:t>Le </a:t>
            </a:r>
            <a:r>
              <a:rPr lang="fr-FR" sz="1400" b="1" i="1" dirty="0">
                <a:solidFill>
                  <a:srgbClr val="FFFFFF"/>
                </a:solidFill>
                <a:latin typeface="Comic Sans MS" panose="030F0702030302020204" pitchFamily="66" charset="0"/>
              </a:rPr>
              <a:t>soft power </a:t>
            </a:r>
            <a:r>
              <a:rPr lang="fr-FR" sz="1400" b="1" dirty="0">
                <a:solidFill>
                  <a:srgbClr val="FFFFFF"/>
                </a:solidFill>
                <a:latin typeface="Comic Sans MS" panose="030F0702030302020204" pitchFamily="66" charset="0"/>
              </a:rPr>
              <a:t>est incarné par la culture française. L'art est souvent célébré lors d'événements organisés à l'Elysée. Le palais est le lieu de nombreuses réceptions, dîners d'Etat et autres événements culturels, où les invités sont accueillis dans des salles somptueuses à l’image de la Salle des Fêtes. Construite et inaugurée pour l’exposition universelle de 1889, la salle des Fêtes évolue avec un nouveau décor, témoin de la collaboration avec le Mobilier Nationale en 2019. Ces événements sont l'occasion pour la France d’exposer ses atouts culturels et de renforcer son influence sur la scène internationale. </a:t>
            </a:r>
          </a:p>
        </p:txBody>
      </p:sp>
      <p:pic>
        <p:nvPicPr>
          <p:cNvPr id="10" name="Image 9" descr="IMG_7206.PNG"/>
          <p:cNvPicPr>
            <a:picLocks noChangeAspect="1"/>
          </p:cNvPicPr>
          <p:nvPr/>
        </p:nvPicPr>
        <p:blipFill>
          <a:blip r:embed="rId4"/>
          <a:stretch>
            <a:fillRect/>
          </a:stretch>
        </p:blipFill>
        <p:spPr>
          <a:xfrm>
            <a:off x="4272202" y="3563244"/>
            <a:ext cx="1747599" cy="3124200"/>
          </a:xfrm>
          <a:prstGeom prst="rect">
            <a:avLst/>
          </a:prstGeom>
        </p:spPr>
      </p:pic>
      <p:pic>
        <p:nvPicPr>
          <p:cNvPr id="11" name="Espace réservé du contenu 6" descr="IMG_7205.PNG"/>
          <p:cNvPicPr>
            <a:picLocks noChangeAspect="1"/>
          </p:cNvPicPr>
          <p:nvPr/>
        </p:nvPicPr>
        <p:blipFill>
          <a:blip r:embed="rId5"/>
          <a:srcRect l="-112530" r="-112530"/>
          <a:stretch>
            <a:fillRect/>
          </a:stretch>
        </p:blipFill>
        <p:spPr>
          <a:xfrm>
            <a:off x="76200" y="3591808"/>
            <a:ext cx="5509266" cy="3124200"/>
          </a:xfrm>
          <a:prstGeom prst="rect">
            <a:avLst/>
          </a:prstGeom>
        </p:spPr>
      </p:pic>
      <p:sp>
        <p:nvSpPr>
          <p:cNvPr id="13" name="Rectangle à coins arrondis 12"/>
          <p:cNvSpPr/>
          <p:nvPr/>
        </p:nvSpPr>
        <p:spPr>
          <a:xfrm>
            <a:off x="1981200" y="152400"/>
            <a:ext cx="4038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t>Salon Murat</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747</Words>
  <Application>Microsoft Office PowerPoint</Application>
  <PresentationFormat>Grand écran</PresentationFormat>
  <Paragraphs>33</Paragraphs>
  <Slides>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vt:i4>
      </vt:variant>
    </vt:vector>
  </HeadingPairs>
  <TitlesOfParts>
    <vt:vector size="9" baseType="lpstr">
      <vt:lpstr>Arial</vt:lpstr>
      <vt:lpstr>Calibri</vt:lpstr>
      <vt:lpstr>Calibri Light</vt:lpstr>
      <vt:lpstr>Comic Sans MS</vt:lpstr>
      <vt:lpstr>Thème Office</vt:lpstr>
      <vt:lpstr> </vt:lpstr>
      <vt:lpstr>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haphsatou.agne</dc:creator>
  <cp:lastModifiedBy>haphsatou.agne</cp:lastModifiedBy>
  <cp:revision>1</cp:revision>
  <dcterms:created xsi:type="dcterms:W3CDTF">2024-02-21T09:10:24Z</dcterms:created>
  <dcterms:modified xsi:type="dcterms:W3CDTF">2024-02-21T09:27:28Z</dcterms:modified>
</cp:coreProperties>
</file>